
<file path=[Content_Types].xml><?xml version="1.0" encoding="utf-8"?>
<Types xmlns="http://schemas.openxmlformats.org/package/2006/content-types">
  <Default Extension="mp3" ContentType="audio/mpeg"/>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media/image34.jpg" ContentType="image/png"/>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9"/>
  </p:notesMasterIdLst>
  <p:sldIdLst>
    <p:sldId id="338" r:id="rId2"/>
    <p:sldId id="289" r:id="rId3"/>
    <p:sldId id="341" r:id="rId4"/>
    <p:sldId id="352" r:id="rId5"/>
    <p:sldId id="342" r:id="rId6"/>
    <p:sldId id="260" r:id="rId7"/>
    <p:sldId id="272" r:id="rId8"/>
    <p:sldId id="308" r:id="rId9"/>
    <p:sldId id="266" r:id="rId10"/>
    <p:sldId id="310" r:id="rId11"/>
    <p:sldId id="311" r:id="rId12"/>
    <p:sldId id="312" r:id="rId13"/>
    <p:sldId id="313" r:id="rId14"/>
    <p:sldId id="314" r:id="rId15"/>
    <p:sldId id="315" r:id="rId16"/>
    <p:sldId id="316" r:id="rId17"/>
    <p:sldId id="317" r:id="rId18"/>
    <p:sldId id="318" r:id="rId19"/>
    <p:sldId id="319" r:id="rId20"/>
    <p:sldId id="320" r:id="rId21"/>
    <p:sldId id="321" r:id="rId22"/>
    <p:sldId id="322" r:id="rId23"/>
    <p:sldId id="323" r:id="rId24"/>
    <p:sldId id="324" r:id="rId25"/>
    <p:sldId id="325" r:id="rId26"/>
    <p:sldId id="326" r:id="rId27"/>
    <p:sldId id="327" r:id="rId28"/>
    <p:sldId id="328" r:id="rId29"/>
    <p:sldId id="353" r:id="rId30"/>
    <p:sldId id="329" r:id="rId31"/>
    <p:sldId id="292" r:id="rId32"/>
    <p:sldId id="257" r:id="rId33"/>
    <p:sldId id="330" r:id="rId34"/>
    <p:sldId id="331" r:id="rId35"/>
    <p:sldId id="332" r:id="rId36"/>
    <p:sldId id="333" r:id="rId37"/>
    <p:sldId id="334" r:id="rId38"/>
    <p:sldId id="298" r:id="rId39"/>
    <p:sldId id="351" r:id="rId40"/>
    <p:sldId id="348" r:id="rId41"/>
    <p:sldId id="336" r:id="rId42"/>
    <p:sldId id="285" r:id="rId43"/>
    <p:sldId id="344" r:id="rId44"/>
    <p:sldId id="282" r:id="rId45"/>
    <p:sldId id="345" r:id="rId46"/>
    <p:sldId id="346" r:id="rId47"/>
    <p:sldId id="347" r:id="rId4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7886"/>
    <a:srgbClr val="C00000"/>
    <a:srgbClr val="00A1E4"/>
    <a:srgbClr val="D9D9D9"/>
    <a:srgbClr val="7E0000"/>
    <a:srgbClr val="EE0000"/>
    <a:srgbClr val="FF2121"/>
    <a:srgbClr val="3395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177" autoAdjust="0"/>
  </p:normalViewPr>
  <p:slideViewPr>
    <p:cSldViewPr snapToGrid="0">
      <p:cViewPr>
        <p:scale>
          <a:sx n="150" d="100"/>
          <a:sy n="150" d="100"/>
        </p:scale>
        <p:origin x="660" y="3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72d48d0e8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72d48d0e80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7" name="Google Shape;87;g372d48d0e80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literacy isn’t just about reading pamphlets—it’s about helping people understand their care, manage chronic conditions, and prevent serious illness. This matters even more in vulnerable communities where language, education, and access can be </a:t>
            </a:r>
            <a:r>
              <a:rPr lang="en-US" dirty="0" err="1"/>
              <a:t>barriers.And</a:t>
            </a:r>
            <a:r>
              <a:rPr lang="en-US" dirty="0"/>
              <a:t> when people understand their health, they engage earlier, make better decisions, and reduce strain on the system. Ultimately, health literacy is a tool for empowerment and equity.</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782412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4" name="Google Shape;23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4" name="Google Shape;354;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6" name="Google Shape;10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9820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a:t>Donahue SP. </a:t>
            </a:r>
            <a:r>
              <a:rPr lang="en-US" i="1" dirty="0"/>
              <a:t>Refractive errors in children</a:t>
            </a:r>
            <a:r>
              <a:rPr lang="en-US" dirty="0"/>
              <a:t>. </a:t>
            </a:r>
            <a:r>
              <a:rPr lang="en-US" dirty="0" err="1"/>
              <a:t>Pediatr</a:t>
            </a:r>
            <a:r>
              <a:rPr lang="en-US" dirty="0"/>
              <a:t> Clin North Am. 2012;59(1):117-28. PMID: 22265474</a:t>
            </a:r>
          </a:p>
          <a:p>
            <a:pPr marL="0" lvl="0" indent="0" algn="l" rtl="0">
              <a:spcBef>
                <a:spcPts val="0"/>
              </a:spcBef>
              <a:spcAft>
                <a:spcPts val="0"/>
              </a:spcAft>
              <a:buNone/>
            </a:pPr>
            <a:r>
              <a:rPr lang="en-US" dirty="0"/>
              <a:t>Hashemi H, </a:t>
            </a:r>
            <a:r>
              <a:rPr lang="en-US" dirty="0" err="1"/>
              <a:t>Fotouhi</a:t>
            </a:r>
            <a:r>
              <a:rPr lang="en-US" dirty="0"/>
              <a:t> A, </a:t>
            </a:r>
            <a:r>
              <a:rPr lang="en-US" dirty="0" err="1"/>
              <a:t>Yekta</a:t>
            </a:r>
            <a:r>
              <a:rPr lang="en-US" dirty="0"/>
              <a:t> A, et al. </a:t>
            </a:r>
            <a:r>
              <a:rPr lang="en-US" i="1" dirty="0"/>
              <a:t>Global and regional estimates of prevalence of refractive errors: systematic review and meta-analysis</a:t>
            </a:r>
            <a:r>
              <a:rPr lang="en-US" dirty="0"/>
              <a:t>. J </a:t>
            </a:r>
            <a:r>
              <a:rPr lang="en-US" dirty="0" err="1"/>
              <a:t>Curr</a:t>
            </a:r>
            <a:r>
              <a:rPr lang="en-US" dirty="0"/>
              <a:t> </a:t>
            </a:r>
            <a:r>
              <a:rPr lang="en-US" dirty="0" err="1"/>
              <a:t>Ophthalmol</a:t>
            </a:r>
            <a:r>
              <a:rPr lang="en-US" dirty="0"/>
              <a:t>. 2020;32(1):3-16. PMID: 32111135</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a:t>Morgan IG, Ohno-Matsui K, Saw S-M. </a:t>
            </a:r>
            <a:r>
              <a:rPr lang="en-US" i="1" dirty="0"/>
              <a:t>Myopia</a:t>
            </a:r>
            <a:r>
              <a:rPr lang="en-US" dirty="0"/>
              <a:t>. Lancet. 2012;379(9827):1739-48. PMID: 22424757</a:t>
            </a:r>
          </a:p>
          <a:p>
            <a:pPr marL="0" lvl="0" indent="0" algn="l" rtl="0">
              <a:spcBef>
                <a:spcPts val="0"/>
              </a:spcBef>
              <a:spcAft>
                <a:spcPts val="0"/>
              </a:spcAft>
              <a:buNone/>
            </a:pPr>
            <a:r>
              <a:rPr lang="en-US" dirty="0"/>
              <a:t>Donahue SP. </a:t>
            </a:r>
            <a:r>
              <a:rPr lang="en-US" i="1" dirty="0"/>
              <a:t>Refractive errors in children</a:t>
            </a:r>
            <a:r>
              <a:rPr lang="en-US" dirty="0"/>
              <a:t>. </a:t>
            </a:r>
            <a:r>
              <a:rPr lang="en-US" dirty="0" err="1"/>
              <a:t>Pediatr</a:t>
            </a:r>
            <a:r>
              <a:rPr lang="en-US" dirty="0"/>
              <a:t> Clin North Am. 2012;59(1):117-28. PMID: 22265474</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33136672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a:t>Donahue SP. Refractive errors in children. </a:t>
            </a:r>
            <a:r>
              <a:rPr lang="en-US" dirty="0" err="1"/>
              <a:t>Pediatr</a:t>
            </a:r>
            <a:r>
              <a:rPr lang="en-US" dirty="0"/>
              <a:t> Clin North Am. 2012;59(1):117-28. PMID: 22265474Maples WC. Clinical experience with vision therapy in adults with convergence insufficiency. Optometry. 1991;62(6):354-62. PMID: 1946908</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31577758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a:t>Donahue SP. </a:t>
            </a:r>
            <a:r>
              <a:rPr lang="en-US" i="1" dirty="0"/>
              <a:t>Refractive errors in children</a:t>
            </a:r>
            <a:r>
              <a:rPr lang="en-US" dirty="0"/>
              <a:t>. </a:t>
            </a:r>
            <a:r>
              <a:rPr lang="en-US" dirty="0" err="1"/>
              <a:t>Pediatr</a:t>
            </a:r>
            <a:r>
              <a:rPr lang="en-US" dirty="0"/>
              <a:t> Clin North Am. 2012;59(1):117-28. PMID: 22265474</a:t>
            </a:r>
          </a:p>
          <a:p>
            <a:pPr marL="0" lvl="0" indent="0" algn="l" rtl="0">
              <a:spcBef>
                <a:spcPts val="0"/>
              </a:spcBef>
              <a:spcAft>
                <a:spcPts val="0"/>
              </a:spcAft>
              <a:buNone/>
            </a:pPr>
            <a:r>
              <a:rPr lang="en-US" dirty="0" err="1"/>
              <a:t>Pärssinen</a:t>
            </a:r>
            <a:r>
              <a:rPr lang="en-US" dirty="0"/>
              <a:t> O, </a:t>
            </a:r>
            <a:r>
              <a:rPr lang="en-US" dirty="0" err="1"/>
              <a:t>Lyyra</a:t>
            </a:r>
            <a:r>
              <a:rPr lang="en-US" dirty="0"/>
              <a:t> AL. </a:t>
            </a:r>
            <a:r>
              <a:rPr lang="en-US" i="1" dirty="0"/>
              <a:t>Astigmatism and myopia progression in children</a:t>
            </a:r>
            <a:r>
              <a:rPr lang="en-US" dirty="0"/>
              <a:t>. Invest </a:t>
            </a:r>
            <a:r>
              <a:rPr lang="en-US" dirty="0" err="1"/>
              <a:t>Ophthalmol</a:t>
            </a:r>
            <a:r>
              <a:rPr lang="en-US" dirty="0"/>
              <a:t> Vis Sci. 1993;34(3):643-7. PMID: 8440711</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3171390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US" b="1" dirty="0"/>
              <a:t>References:</a:t>
            </a:r>
            <a:endParaRPr lang="en-US" dirty="0"/>
          </a:p>
          <a:p>
            <a:pPr marL="0" lvl="0" indent="0" algn="l" rtl="0">
              <a:spcBef>
                <a:spcPts val="0"/>
              </a:spcBef>
              <a:spcAft>
                <a:spcPts val="0"/>
              </a:spcAft>
              <a:buClr>
                <a:schemeClr val="dk1"/>
              </a:buClr>
              <a:buSzPts val="1200"/>
              <a:buFont typeface="Arial"/>
              <a:buNone/>
            </a:pPr>
            <a:r>
              <a:rPr lang="en-US" b="0" dirty="0"/>
              <a:t>Holmes JM, Clarke MP. Amblyopia. </a:t>
            </a:r>
            <a:r>
              <a:rPr lang="en-US" b="0" i="1" dirty="0"/>
              <a:t>Lancet.</a:t>
            </a:r>
            <a:r>
              <a:rPr lang="en-US" b="0" dirty="0"/>
              <a:t> 2006;367(9519):1343–51. PMID: 16631911</a:t>
            </a:r>
            <a:endParaRPr lang="en-US" dirty="0"/>
          </a:p>
          <a:p>
            <a:pPr marL="0" lvl="0" indent="0" algn="l" rtl="0">
              <a:spcBef>
                <a:spcPts val="0"/>
              </a:spcBef>
              <a:spcAft>
                <a:spcPts val="0"/>
              </a:spcAft>
              <a:buNone/>
            </a:pPr>
            <a:r>
              <a:rPr lang="en-US" b="0" dirty="0"/>
              <a:t>PEDIG. A Randomized Trial of Patching Regimens for Moderate Amblyopia. </a:t>
            </a:r>
            <a:r>
              <a:rPr lang="en-US" b="0" i="1" dirty="0"/>
              <a:t>Arch </a:t>
            </a:r>
            <a:r>
              <a:rPr lang="en-US" b="0" i="1" dirty="0" err="1"/>
              <a:t>Ophthalmol</a:t>
            </a:r>
            <a:r>
              <a:rPr lang="en-US" b="0" i="1" dirty="0"/>
              <a:t>.</a:t>
            </a:r>
            <a:r>
              <a:rPr lang="en-US" b="0" dirty="0"/>
              <a:t> 2003;121(5):603–11. PMID: 12742838</a:t>
            </a:r>
            <a:endParaRPr lang="en-US" dirty="0"/>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1976607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a:t>Huang D, Chen X, Wang J, et al. (2025). Non-surgical treatment of strabismus in children: A review. PubMed ID: 40655112AAO – Preferred Practice Pattern® Panel (2022). Pediatric Eye Evaluations PPP: Strabismus. PMC ID: PMC10655158Dembinski R, et al. (2019). Outcomes following surgery for horizontal strabismus in children. PubMed ID: 31184517Holmes JM, et al. (2003). Patching vs. atropine drops for amblyopia. PubMed ID: 12719684Feuillade C, et al. (2023). Strabismus surgery and learning in children. PubMed ID: 36691981</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1557543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err="1"/>
              <a:t>Mohney</a:t>
            </a:r>
            <a:r>
              <a:rPr lang="en-US" dirty="0"/>
              <a:t> BG. Ophthalmology. 2007;114(1):170–4. PMID: 17198852</a:t>
            </a:r>
            <a:br>
              <a:rPr lang="en-US" dirty="0"/>
            </a:br>
            <a:r>
              <a:rPr lang="en-US" dirty="0" err="1"/>
              <a:t>Gunton</a:t>
            </a:r>
            <a:r>
              <a:rPr lang="en-US" dirty="0"/>
              <a:t> KB. BMJ. 2015;351:h5684. PMID: 26571264</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31209685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b="1" dirty="0"/>
              <a:t>References:</a:t>
            </a:r>
            <a:endParaRPr lang="en-US" dirty="0"/>
          </a:p>
          <a:p>
            <a:pPr marL="0" marR="0" lvl="0" indent="0" algn="l" rtl="0">
              <a:lnSpc>
                <a:spcPct val="100000"/>
              </a:lnSpc>
              <a:spcBef>
                <a:spcPts val="0"/>
              </a:spcBef>
              <a:spcAft>
                <a:spcPts val="0"/>
              </a:spcAft>
              <a:buClr>
                <a:schemeClr val="dk1"/>
              </a:buClr>
              <a:buSzPts val="1200"/>
              <a:buFont typeface="Arial"/>
              <a:buNone/>
            </a:pPr>
            <a:r>
              <a:rPr lang="en-US" dirty="0"/>
              <a:t>Holmes JM, Clarke MP. Lancet. 2006. PMID: 16631911</a:t>
            </a:r>
            <a:br>
              <a:rPr lang="en-US" dirty="0"/>
            </a:br>
            <a:r>
              <a:rPr lang="en-US" dirty="0"/>
              <a:t>PEDIG. Arch </a:t>
            </a:r>
            <a:r>
              <a:rPr lang="en-US" dirty="0" err="1"/>
              <a:t>Ophthalmol</a:t>
            </a:r>
            <a:r>
              <a:rPr lang="en-US" dirty="0"/>
              <a:t>. 2003;121(5):603–11. PMID: 12742838</a:t>
            </a:r>
            <a:br>
              <a:rPr lang="en-US" dirty="0"/>
            </a:br>
            <a:r>
              <a:rPr lang="en-US" dirty="0" err="1"/>
              <a:t>Repka</a:t>
            </a:r>
            <a:r>
              <a:rPr lang="en-US" dirty="0"/>
              <a:t> MX, et al. Arch </a:t>
            </a:r>
            <a:r>
              <a:rPr lang="en-US" dirty="0" err="1"/>
              <a:t>Ophthalmol</a:t>
            </a:r>
            <a:r>
              <a:rPr lang="en-US" dirty="0"/>
              <a:t>. 2004;122(2):246–52. PMID: 14769591</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2094439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err="1"/>
              <a:t>Dell’Osso</a:t>
            </a:r>
            <a:r>
              <a:rPr lang="en-US" dirty="0"/>
              <a:t> LF, et al. </a:t>
            </a:r>
            <a:r>
              <a:rPr lang="en-US" i="1" dirty="0"/>
              <a:t>Nystagmus: an overview.</a:t>
            </a:r>
            <a:r>
              <a:rPr lang="en-US" dirty="0"/>
              <a:t> </a:t>
            </a:r>
            <a:r>
              <a:rPr lang="en-US" i="1" dirty="0" err="1"/>
              <a:t>Optom</a:t>
            </a:r>
            <a:r>
              <a:rPr lang="en-US" i="1" dirty="0"/>
              <a:t> Vis Sci.</a:t>
            </a:r>
            <a:r>
              <a:rPr lang="en-US" dirty="0"/>
              <a:t> 2011;88(9):E1100–5. PMID: 21730898</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extLst>
      <p:ext uri="{BB962C8B-B14F-4D97-AF65-F5344CB8AC3E}">
        <p14:creationId xmlns:p14="http://schemas.microsoft.com/office/powerpoint/2010/main" val="3394837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a:t>Azari &amp; Barney, </a:t>
            </a:r>
            <a:r>
              <a:rPr lang="en-US" i="1" dirty="0"/>
              <a:t>JAMA</a:t>
            </a:r>
            <a:r>
              <a:rPr lang="en-US" dirty="0"/>
              <a:t>, 2013; 310(16):1721–1729. [PMID: 24193039]</a:t>
            </a:r>
          </a:p>
          <a:p>
            <a:pPr marL="0" lvl="0" indent="0" algn="l" rtl="0">
              <a:spcBef>
                <a:spcPts val="0"/>
              </a:spcBef>
              <a:spcAft>
                <a:spcPts val="0"/>
              </a:spcAft>
              <a:buNone/>
            </a:pPr>
            <a:r>
              <a:rPr lang="en-US" dirty="0"/>
              <a:t>Rose &amp; Rietveld, </a:t>
            </a:r>
            <a:r>
              <a:rPr lang="en-US" i="1" dirty="0"/>
              <a:t>Am Fam Physician</a:t>
            </a:r>
            <a:r>
              <a:rPr lang="en-US" dirty="0"/>
              <a:t>, 2016; 94(7):560–566. [PMID: 27929243]</a:t>
            </a:r>
          </a:p>
          <a:p>
            <a:pPr marL="0" lvl="0" indent="0" algn="l" rtl="0">
              <a:spcBef>
                <a:spcPts val="0"/>
              </a:spcBef>
              <a:spcAft>
                <a:spcPts val="0"/>
              </a:spcAft>
              <a:buNone/>
            </a:pPr>
            <a:r>
              <a:rPr lang="en-US" dirty="0"/>
              <a:t>Sheikh &amp; Hurwitz, </a:t>
            </a:r>
            <a:r>
              <a:rPr lang="en-US" i="1" dirty="0"/>
              <a:t>Cochrane Rev</a:t>
            </a:r>
            <a:r>
              <a:rPr lang="en-US" dirty="0"/>
              <a:t>, 2006; (2):CD001211. [PMID: 16625513]</a:t>
            </a:r>
          </a:p>
          <a:p>
            <a:pPr marL="0" lvl="0" indent="0" algn="l" rtl="0">
              <a:spcBef>
                <a:spcPts val="0"/>
              </a:spcBef>
              <a:spcAft>
                <a:spcPts val="0"/>
              </a:spcAft>
              <a:buNone/>
            </a:pPr>
            <a:r>
              <a:rPr lang="en-US" dirty="0" err="1"/>
              <a:t>Bielory</a:t>
            </a:r>
            <a:r>
              <a:rPr lang="en-US" dirty="0"/>
              <a:t> &amp; </a:t>
            </a:r>
            <a:r>
              <a:rPr lang="en-US" dirty="0" err="1"/>
              <a:t>Bielory</a:t>
            </a:r>
            <a:r>
              <a:rPr lang="en-US" dirty="0"/>
              <a:t>, </a:t>
            </a:r>
            <a:r>
              <a:rPr lang="en-US" i="1" dirty="0" err="1"/>
              <a:t>Curr</a:t>
            </a:r>
            <a:r>
              <a:rPr lang="en-US" i="1" dirty="0"/>
              <a:t> </a:t>
            </a:r>
            <a:r>
              <a:rPr lang="en-US" i="1" dirty="0" err="1"/>
              <a:t>Opin</a:t>
            </a:r>
            <a:r>
              <a:rPr lang="en-US" i="1" dirty="0"/>
              <a:t> Allergy Clin Immunol</a:t>
            </a:r>
            <a:r>
              <a:rPr lang="en-US" dirty="0"/>
              <a:t>, 2014;14(5):460–467. [PMID: 25003808]</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extLst>
      <p:ext uri="{BB962C8B-B14F-4D97-AF65-F5344CB8AC3E}">
        <p14:creationId xmlns:p14="http://schemas.microsoft.com/office/powerpoint/2010/main" val="7613335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a:t>Azari AA, Barney NP. </a:t>
            </a:r>
            <a:r>
              <a:rPr lang="en-US" i="1" dirty="0"/>
              <a:t>Conjunctivitis: A Systematic Review of Diagnosis and Treatment</a:t>
            </a:r>
            <a:r>
              <a:rPr lang="en-US" dirty="0"/>
              <a:t>. JAMA. 2013;310(16):1721-9. PMID: 24193039</a:t>
            </a:r>
          </a:p>
          <a:p>
            <a:pPr marL="0" lvl="0" indent="0" algn="l" rtl="0">
              <a:spcBef>
                <a:spcPts val="0"/>
              </a:spcBef>
              <a:spcAft>
                <a:spcPts val="0"/>
              </a:spcAft>
              <a:buNone/>
            </a:pPr>
            <a:r>
              <a:rPr lang="en-US" dirty="0"/>
              <a:t>Rose PW, Rietveld RP. </a:t>
            </a:r>
            <a:r>
              <a:rPr lang="en-US" i="1" dirty="0"/>
              <a:t>Conjunctivitis</a:t>
            </a:r>
            <a:r>
              <a:rPr lang="en-US" dirty="0"/>
              <a:t>. Am Fam Physician. 2016;94(7):560-6. PMID: 27929243</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2501097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a:t>Azari AA, Barney NP. </a:t>
            </a:r>
            <a:r>
              <a:rPr lang="en-US" i="1" dirty="0"/>
              <a:t>Conjunctivitis: A Systematic Review of Diagnosis and Treatment</a:t>
            </a:r>
            <a:r>
              <a:rPr lang="en-US" dirty="0"/>
              <a:t>. JAMA. 2013;310(16):1721-9. PMID: 24193039</a:t>
            </a:r>
          </a:p>
          <a:p>
            <a:pPr marL="0" lvl="0" indent="0" algn="l" rtl="0">
              <a:spcBef>
                <a:spcPts val="0"/>
              </a:spcBef>
              <a:spcAft>
                <a:spcPts val="0"/>
              </a:spcAft>
              <a:buNone/>
            </a:pPr>
            <a:r>
              <a:rPr lang="en-US" dirty="0"/>
              <a:t>Rose PW, Rietveld RP. </a:t>
            </a:r>
            <a:r>
              <a:rPr lang="en-US" i="1" dirty="0"/>
              <a:t>Conjunctivitis</a:t>
            </a:r>
            <a:r>
              <a:rPr lang="en-US" dirty="0"/>
              <a:t>. Am Fam Physician. 2016;94(7):560-6. PMID: 27929243</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17708947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a:t>Azari AA, Barney NP. </a:t>
            </a:r>
            <a:r>
              <a:rPr lang="en-US" i="1" dirty="0"/>
              <a:t>Conjunctivitis: A Systematic Review of Diagnosis and Treatment</a:t>
            </a:r>
            <a:r>
              <a:rPr lang="en-US" dirty="0"/>
              <a:t>. JAMA. 2013;310(16):1721-9. PMID: 24193039</a:t>
            </a:r>
          </a:p>
          <a:p>
            <a:pPr marL="0" lvl="0" indent="0" algn="l" rtl="0">
              <a:spcBef>
                <a:spcPts val="0"/>
              </a:spcBef>
              <a:spcAft>
                <a:spcPts val="0"/>
              </a:spcAft>
              <a:buNone/>
            </a:pPr>
            <a:r>
              <a:rPr lang="en-US" dirty="0"/>
              <a:t>Sheikh A, Hurwitz B. </a:t>
            </a:r>
            <a:r>
              <a:rPr lang="en-US" i="1" dirty="0"/>
              <a:t>Antibiotics versus placebo for acute bacterial conjunctivitis</a:t>
            </a:r>
            <a:r>
              <a:rPr lang="en-US" dirty="0"/>
              <a:t>. Cochrane Database Syst Rev. 2006;(2):CD001211. PMID: 16625513</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9791294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a:t>Azari AA, Barney NP. </a:t>
            </a:r>
            <a:r>
              <a:rPr lang="en-US" i="1" dirty="0"/>
              <a:t>Conjunctivitis: A Systematic Review of Diagnosis and Treatment</a:t>
            </a:r>
            <a:r>
              <a:rPr lang="en-US" dirty="0"/>
              <a:t>. JAMA. 2013;310(16):1721-9. PMID: 24193039</a:t>
            </a:r>
          </a:p>
          <a:p>
            <a:pPr marL="0" lvl="0" indent="0" algn="l" rtl="0">
              <a:spcBef>
                <a:spcPts val="0"/>
              </a:spcBef>
              <a:spcAft>
                <a:spcPts val="0"/>
              </a:spcAft>
              <a:buNone/>
            </a:pPr>
            <a:r>
              <a:rPr lang="en-US" dirty="0"/>
              <a:t>Sheikh A, Hurwitz B. </a:t>
            </a:r>
            <a:r>
              <a:rPr lang="en-US" i="1" dirty="0"/>
              <a:t>Antibiotics versus placebo for acute bacterial conjunctivitis</a:t>
            </a:r>
            <a:r>
              <a:rPr lang="en-US" dirty="0"/>
              <a:t>. Cochrane Database Syst Rev. 2006;(2):CD001211. PMID: 16625513</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22128979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err="1"/>
              <a:t>Bielory</a:t>
            </a:r>
            <a:r>
              <a:rPr lang="en-US" dirty="0"/>
              <a:t> L, </a:t>
            </a:r>
            <a:r>
              <a:rPr lang="en-US" dirty="0" err="1"/>
              <a:t>Bielory</a:t>
            </a:r>
            <a:r>
              <a:rPr lang="en-US" dirty="0"/>
              <a:t> BP. </a:t>
            </a:r>
            <a:r>
              <a:rPr lang="en-US" i="1" dirty="0"/>
              <a:t>Allergic conjunctivitis: update on pathophysiology and prospects for future treatment</a:t>
            </a:r>
            <a:r>
              <a:rPr lang="en-US" dirty="0"/>
              <a:t>. </a:t>
            </a:r>
            <a:r>
              <a:rPr lang="en-US" dirty="0" err="1"/>
              <a:t>Curr</a:t>
            </a:r>
            <a:r>
              <a:rPr lang="en-US" dirty="0"/>
              <a:t> </a:t>
            </a:r>
            <a:r>
              <a:rPr lang="en-US" dirty="0" err="1"/>
              <a:t>Opin</a:t>
            </a:r>
            <a:r>
              <a:rPr lang="en-US" dirty="0"/>
              <a:t> Allergy Clin Immunol. 2014;14(5):460-7. PMID: 25003808</a:t>
            </a:r>
          </a:p>
          <a:p>
            <a:pPr marL="0" lvl="0" indent="0" algn="l" rtl="0">
              <a:spcBef>
                <a:spcPts val="0"/>
              </a:spcBef>
              <a:spcAft>
                <a:spcPts val="0"/>
              </a:spcAft>
              <a:buNone/>
            </a:pPr>
            <a:r>
              <a:rPr lang="en-US" dirty="0"/>
              <a:t>Azari AA, Barney NP. </a:t>
            </a:r>
            <a:r>
              <a:rPr lang="en-US" i="1" dirty="0"/>
              <a:t>Conjunctivitis: A Systematic Review of Diagnosis and Treatment</a:t>
            </a:r>
            <a:r>
              <a:rPr lang="en-US" dirty="0"/>
              <a:t>. JAMA. 2013;310(16):1721-9. PMID: 24193039</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4447589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err="1"/>
              <a:t>Bielory</a:t>
            </a:r>
            <a:r>
              <a:rPr lang="en-US" dirty="0"/>
              <a:t> L, </a:t>
            </a:r>
            <a:r>
              <a:rPr lang="en-US" dirty="0" err="1"/>
              <a:t>Bielory</a:t>
            </a:r>
            <a:r>
              <a:rPr lang="en-US" dirty="0"/>
              <a:t> BP. </a:t>
            </a:r>
            <a:r>
              <a:rPr lang="en-US" i="1" dirty="0"/>
              <a:t>Allergic conjunctivitis: update on pathophysiology and prospects for future treatment</a:t>
            </a:r>
            <a:r>
              <a:rPr lang="en-US" dirty="0"/>
              <a:t>. </a:t>
            </a:r>
            <a:r>
              <a:rPr lang="en-US" dirty="0" err="1"/>
              <a:t>Curr</a:t>
            </a:r>
            <a:r>
              <a:rPr lang="en-US" dirty="0"/>
              <a:t> </a:t>
            </a:r>
            <a:r>
              <a:rPr lang="en-US" dirty="0" err="1"/>
              <a:t>Opin</a:t>
            </a:r>
            <a:r>
              <a:rPr lang="en-US" dirty="0"/>
              <a:t> Allergy Clin Immunol. 2014;14(5):460-7. PMID: 25003808</a:t>
            </a:r>
          </a:p>
          <a:p>
            <a:pPr marL="0" lvl="0" indent="0" algn="l" rtl="0">
              <a:spcBef>
                <a:spcPts val="0"/>
              </a:spcBef>
              <a:spcAft>
                <a:spcPts val="0"/>
              </a:spcAft>
              <a:buNone/>
            </a:pPr>
            <a:r>
              <a:rPr lang="en-US" dirty="0"/>
              <a:t>Azari AA, Barney NP. </a:t>
            </a:r>
            <a:r>
              <a:rPr lang="en-US" i="1" dirty="0"/>
              <a:t>Conjunctivitis: A Systematic Review of Diagnosis and Treatment</a:t>
            </a:r>
            <a:r>
              <a:rPr lang="en-US" dirty="0"/>
              <a:t>. JAMA. 2013;310(16):1721-9. PMID: 24193039</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16790410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a:t>Pinar-</a:t>
            </a:r>
            <a:r>
              <a:rPr lang="en-US" dirty="0" err="1"/>
              <a:t>Sueiro</a:t>
            </a:r>
            <a:r>
              <a:rPr lang="en-US" dirty="0"/>
              <a:t> S, et al. </a:t>
            </a:r>
            <a:r>
              <a:rPr lang="en-US" i="1" dirty="0"/>
              <a:t>Management of chalazion and hordeolum.</a:t>
            </a:r>
            <a:r>
              <a:rPr lang="en-US" dirty="0"/>
              <a:t> </a:t>
            </a:r>
            <a:r>
              <a:rPr lang="en-US" i="1" dirty="0" err="1"/>
              <a:t>Actas</a:t>
            </a:r>
            <a:r>
              <a:rPr lang="en-US" i="1" dirty="0"/>
              <a:t> </a:t>
            </a:r>
            <a:r>
              <a:rPr lang="en-US" i="1" dirty="0" err="1"/>
              <a:t>Dermosifiliogr</a:t>
            </a:r>
            <a:r>
              <a:rPr lang="en-US" i="1" dirty="0"/>
              <a:t>.</a:t>
            </a:r>
            <a:r>
              <a:rPr lang="en-US" dirty="0"/>
              <a:t> 2012;103(7):629–37. PMID: 22951004</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39718568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err="1"/>
              <a:t>Finsterer</a:t>
            </a:r>
            <a:r>
              <a:rPr lang="en-US" dirty="0"/>
              <a:t> J. </a:t>
            </a:r>
            <a:r>
              <a:rPr lang="en-US" i="1" dirty="0"/>
              <a:t>Ptosis: causes, presentation, and management.</a:t>
            </a:r>
            <a:r>
              <a:rPr lang="en-US" dirty="0"/>
              <a:t> </a:t>
            </a:r>
            <a:r>
              <a:rPr lang="en-US" i="1" dirty="0"/>
              <a:t>Aesthetic </a:t>
            </a:r>
            <a:r>
              <a:rPr lang="en-US" i="1" dirty="0" err="1"/>
              <a:t>Plast</a:t>
            </a:r>
            <a:r>
              <a:rPr lang="en-US" i="1" dirty="0"/>
              <a:t> Surg.</a:t>
            </a:r>
            <a:r>
              <a:rPr lang="en-US" dirty="0"/>
              <a:t> 2003;27(3):193–204. PMID: 14504780</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4789694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err="1"/>
              <a:t>Nihalani</a:t>
            </a:r>
            <a:r>
              <a:rPr lang="en-US" dirty="0"/>
              <a:t> BR, Clin </a:t>
            </a:r>
            <a:r>
              <a:rPr lang="en-US" dirty="0" err="1"/>
              <a:t>Ophthalmol</a:t>
            </a:r>
            <a:r>
              <a:rPr lang="en-US" dirty="0"/>
              <a:t>. 2011; PMID: 21845084</a:t>
            </a:r>
          </a:p>
          <a:p>
            <a:pPr marL="0" lvl="0" indent="0" algn="l" rtl="0">
              <a:spcBef>
                <a:spcPts val="0"/>
              </a:spcBef>
              <a:spcAft>
                <a:spcPts val="0"/>
              </a:spcAft>
              <a:buNone/>
            </a:pPr>
            <a:r>
              <a:rPr lang="en-US" dirty="0" err="1"/>
              <a:t>Haargaard</a:t>
            </a:r>
            <a:r>
              <a:rPr lang="en-US" dirty="0"/>
              <a:t> B, Acta </a:t>
            </a:r>
            <a:r>
              <a:rPr lang="en-US" dirty="0" err="1"/>
              <a:t>Ophthalmol</a:t>
            </a:r>
            <a:r>
              <a:rPr lang="en-US" dirty="0"/>
              <a:t>. 2016; PMID: 26666166</a:t>
            </a:r>
          </a:p>
          <a:p>
            <a:pPr marL="0" lvl="0" indent="0" algn="l" rtl="0">
              <a:spcBef>
                <a:spcPts val="0"/>
              </a:spcBef>
              <a:spcAft>
                <a:spcPts val="0"/>
              </a:spcAft>
              <a:buNone/>
            </a:pPr>
            <a:r>
              <a:rPr lang="en-US" dirty="0"/>
              <a:t>Wilson ME, Community Eye Health. 2003; PMID: 17491934</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extLst>
      <p:ext uri="{BB962C8B-B14F-4D97-AF65-F5344CB8AC3E}">
        <p14:creationId xmlns:p14="http://schemas.microsoft.com/office/powerpoint/2010/main" val="18336284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err="1"/>
              <a:t>Nihalani</a:t>
            </a:r>
            <a:r>
              <a:rPr lang="en-US" dirty="0"/>
              <a:t> BR, Clin </a:t>
            </a:r>
            <a:r>
              <a:rPr lang="en-US" dirty="0" err="1"/>
              <a:t>Ophthalmol</a:t>
            </a:r>
            <a:r>
              <a:rPr lang="en-US" dirty="0"/>
              <a:t>. 2011; PMID: 21845084</a:t>
            </a:r>
          </a:p>
          <a:p>
            <a:pPr marL="0" lvl="0" indent="0" algn="l" rtl="0">
              <a:spcBef>
                <a:spcPts val="0"/>
              </a:spcBef>
              <a:spcAft>
                <a:spcPts val="0"/>
              </a:spcAft>
              <a:buNone/>
            </a:pPr>
            <a:r>
              <a:rPr lang="en-US" dirty="0" err="1"/>
              <a:t>Haargaard</a:t>
            </a:r>
            <a:r>
              <a:rPr lang="en-US" dirty="0"/>
              <a:t> B, Acta </a:t>
            </a:r>
            <a:r>
              <a:rPr lang="en-US" dirty="0" err="1"/>
              <a:t>Ophthalmol</a:t>
            </a:r>
            <a:r>
              <a:rPr lang="en-US" dirty="0"/>
              <a:t>. 2016; PMID: 26666166</a:t>
            </a:r>
          </a:p>
          <a:p>
            <a:pPr marL="0" lvl="0" indent="0" algn="l" rtl="0">
              <a:spcBef>
                <a:spcPts val="0"/>
              </a:spcBef>
              <a:spcAft>
                <a:spcPts val="0"/>
              </a:spcAft>
              <a:buNone/>
            </a:pPr>
            <a:r>
              <a:rPr lang="en-US" dirty="0"/>
              <a:t>Wilson ME, Community Eye Health. 2003; PMID: 17491934</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extLst>
      <p:ext uri="{BB962C8B-B14F-4D97-AF65-F5344CB8AC3E}">
        <p14:creationId xmlns:p14="http://schemas.microsoft.com/office/powerpoint/2010/main" val="34559405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extLst>
      <p:ext uri="{BB962C8B-B14F-4D97-AF65-F5344CB8AC3E}">
        <p14:creationId xmlns:p14="http://schemas.microsoft.com/office/powerpoint/2010/main" val="20397630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References:</a:t>
            </a:r>
            <a:endParaRPr lang="en-US" dirty="0"/>
          </a:p>
          <a:p>
            <a:pPr marL="0" lvl="0" indent="0" algn="l" rtl="0">
              <a:spcBef>
                <a:spcPts val="0"/>
              </a:spcBef>
              <a:spcAft>
                <a:spcPts val="0"/>
              </a:spcAft>
              <a:buNone/>
            </a:pPr>
            <a:r>
              <a:rPr lang="en-US" dirty="0" err="1"/>
              <a:t>MacEwen</a:t>
            </a:r>
            <a:r>
              <a:rPr lang="en-US" dirty="0"/>
              <a:t> CJ, Eye (</a:t>
            </a:r>
            <a:r>
              <a:rPr lang="en-US" dirty="0" err="1"/>
              <a:t>Lond</a:t>
            </a:r>
            <a:r>
              <a:rPr lang="en-US" dirty="0"/>
              <a:t>). 1991; PMID: 1751467</a:t>
            </a:r>
          </a:p>
          <a:p>
            <a:pPr marL="0" lvl="0" indent="0" algn="l" rtl="0">
              <a:spcBef>
                <a:spcPts val="0"/>
              </a:spcBef>
              <a:spcAft>
                <a:spcPts val="0"/>
              </a:spcAft>
              <a:buNone/>
            </a:pPr>
            <a:r>
              <a:rPr lang="en-US" dirty="0"/>
              <a:t>PEDIG, Ophthalmology. 2005; PMID: 15745786</a:t>
            </a:r>
          </a:p>
          <a:p>
            <a:pPr marL="0" lvl="0" indent="0" algn="l" rtl="0">
              <a:spcBef>
                <a:spcPts val="0"/>
              </a:spcBef>
              <a:spcAft>
                <a:spcPts val="0"/>
              </a:spcAft>
              <a:buNone/>
            </a:pPr>
            <a:r>
              <a:rPr lang="en-US" dirty="0"/>
              <a:t>Paul TO, J </a:t>
            </a:r>
            <a:r>
              <a:rPr lang="en-US" dirty="0" err="1"/>
              <a:t>Pediatr</a:t>
            </a:r>
            <a:r>
              <a:rPr lang="en-US" dirty="0"/>
              <a:t> </a:t>
            </a:r>
            <a:r>
              <a:rPr lang="en-US" dirty="0" err="1"/>
              <a:t>Ophthalmol</a:t>
            </a:r>
            <a:r>
              <a:rPr lang="en-US" dirty="0"/>
              <a:t> Strabismus. 1994; PMID: 7862791</a:t>
            </a:r>
          </a:p>
        </p:txBody>
      </p:sp>
      <p:sp>
        <p:nvSpPr>
          <p:cNvPr id="156" name="Google Shape;15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extLst>
      <p:ext uri="{BB962C8B-B14F-4D97-AF65-F5344CB8AC3E}">
        <p14:creationId xmlns:p14="http://schemas.microsoft.com/office/powerpoint/2010/main" val="15104583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72d48d0e80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372d48d0e80_0_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g372d48d0e80_0_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42</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72d48d0e80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372d48d0e80_0_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g372d48d0e80_0_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43</a:t>
            </a:fld>
            <a:endParaRPr/>
          </a:p>
        </p:txBody>
      </p:sp>
    </p:spTree>
    <p:extLst>
      <p:ext uri="{BB962C8B-B14F-4D97-AF65-F5344CB8AC3E}">
        <p14:creationId xmlns:p14="http://schemas.microsoft.com/office/powerpoint/2010/main" val="32066495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1" name="Google Shape;591;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0" name="Google Shape;3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5183188" y="987425"/>
            <a:ext cx="6172200" cy="4873625"/>
          </a:xfrm>
          <a:prstGeom prst="rect">
            <a:avLst/>
          </a:prstGeom>
          <a:noFill/>
          <a:ln>
            <a:noFill/>
          </a:ln>
        </p:spPr>
      </p:sp>
      <p:sp>
        <p:nvSpPr>
          <p:cNvPr id="68" name="Google Shape;68;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eg"/><Relationship Id="rId13" Type="http://schemas.openxmlformats.org/officeDocument/2006/relationships/image" Target="../media/image5.svg"/><Relationship Id="rId3" Type="http://schemas.microsoft.com/office/2007/relationships/media" Target="../media/media2.mp3"/><Relationship Id="rId7" Type="http://schemas.openxmlformats.org/officeDocument/2006/relationships/image" Target="../media/image1.jpeg"/><Relationship Id="rId12"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1.xml"/><Relationship Id="rId11" Type="http://schemas.openxmlformats.org/officeDocument/2006/relationships/hyperlink" Target="https://www.bauschfoundation.org/" TargetMode="External"/><Relationship Id="rId5" Type="http://schemas.openxmlformats.org/officeDocument/2006/relationships/slideLayout" Target="../slideLayouts/slideLayout1.xml"/><Relationship Id="rId15" Type="http://schemas.microsoft.com/office/2007/relationships/hdphoto" Target="../media/hdphoto1.wdp"/><Relationship Id="rId10" Type="http://schemas.openxmlformats.org/officeDocument/2006/relationships/image" Target="../media/image3.png"/><Relationship Id="rId4" Type="http://schemas.openxmlformats.org/officeDocument/2006/relationships/audio" Target="../media/media2.mp3"/><Relationship Id="rId9" Type="http://schemas.openxmlformats.org/officeDocument/2006/relationships/hyperlink" Target="https://hdeia.org/" TargetMode="External"/><Relationship Id="rId1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3.png"/><Relationship Id="rId3" Type="http://schemas.microsoft.com/office/2007/relationships/media" Target="../media/media4.mp3"/><Relationship Id="rId7" Type="http://schemas.openxmlformats.org/officeDocument/2006/relationships/image" Target="../media/image7.jpeg"/><Relationship Id="rId12" Type="http://schemas.openxmlformats.org/officeDocument/2006/relationships/hyperlink" Target="https://hdeia.org/" TargetMode="Externa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notesSlide" Target="../notesSlides/notesSlide2.xml"/><Relationship Id="rId11" Type="http://schemas.openxmlformats.org/officeDocument/2006/relationships/image" Target="../media/image11.png"/><Relationship Id="rId5" Type="http://schemas.openxmlformats.org/officeDocument/2006/relationships/slideLayout" Target="../slideLayouts/slideLayout2.xml"/><Relationship Id="rId15" Type="http://schemas.microsoft.com/office/2007/relationships/hdphoto" Target="../media/hdphoto1.wdp"/><Relationship Id="rId10" Type="http://schemas.openxmlformats.org/officeDocument/2006/relationships/image" Target="../media/image10.png"/><Relationship Id="rId4" Type="http://schemas.openxmlformats.org/officeDocument/2006/relationships/audio" Target="../media/media4.mp3"/><Relationship Id="rId9" Type="http://schemas.openxmlformats.org/officeDocument/2006/relationships/image" Target="../media/image9.png"/><Relationship Id="rId1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4.jpg"/><Relationship Id="rId3" Type="http://schemas.microsoft.com/office/2007/relationships/media" Target="../media/media6.mp3"/><Relationship Id="rId7" Type="http://schemas.openxmlformats.org/officeDocument/2006/relationships/image" Target="../media/image13.jpeg"/><Relationship Id="rId12" Type="http://schemas.microsoft.com/office/2007/relationships/hdphoto" Target="../media/hdphoto1.wdp"/><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notesSlide" Target="../notesSlides/notesSlide3.xml"/><Relationship Id="rId11" Type="http://schemas.openxmlformats.org/officeDocument/2006/relationships/image" Target="../media/image12.png"/><Relationship Id="rId5" Type="http://schemas.openxmlformats.org/officeDocument/2006/relationships/slideLayout" Target="../slideLayouts/slideLayout7.xml"/><Relationship Id="rId10" Type="http://schemas.microsoft.com/office/2007/relationships/hdphoto" Target="../media/hdphoto2.wdp"/><Relationship Id="rId4" Type="http://schemas.openxmlformats.org/officeDocument/2006/relationships/audio" Target="../media/media6.mp3"/><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hyperlink" Target="https://hdeia.org/" TargetMode="External"/><Relationship Id="rId3" Type="http://schemas.microsoft.com/office/2007/relationships/media" Target="../media/media8.mp3"/><Relationship Id="rId7" Type="http://schemas.openxmlformats.org/officeDocument/2006/relationships/slide" Target="slide5.xml"/><Relationship Id="rId12" Type="http://schemas.openxmlformats.org/officeDocument/2006/relationships/image" Target="../media/image18.png"/><Relationship Id="rId2" Type="http://schemas.openxmlformats.org/officeDocument/2006/relationships/audio" Target="../media/media7.mp3"/><Relationship Id="rId16" Type="http://schemas.microsoft.com/office/2007/relationships/hdphoto" Target="../media/hdphoto1.wdp"/><Relationship Id="rId1" Type="http://schemas.microsoft.com/office/2007/relationships/media" Target="../media/media7.mp3"/><Relationship Id="rId6" Type="http://schemas.openxmlformats.org/officeDocument/2006/relationships/image" Target="../media/image7.jpeg"/><Relationship Id="rId11" Type="http://schemas.openxmlformats.org/officeDocument/2006/relationships/image" Target="../media/image17.png"/><Relationship Id="rId5" Type="http://schemas.openxmlformats.org/officeDocument/2006/relationships/slideLayout" Target="../slideLayouts/slideLayout2.xml"/><Relationship Id="rId1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audio" Target="../media/media8.mp3"/><Relationship Id="rId9" Type="http://schemas.openxmlformats.org/officeDocument/2006/relationships/slide" Target="slide45.xml"/><Relationship Id="rId1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10.mp3"/><Relationship Id="rId7" Type="http://schemas.openxmlformats.org/officeDocument/2006/relationships/image" Target="../media/image19.jpe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notesSlide" Target="../notesSlides/notesSlide4.xml"/><Relationship Id="rId5" Type="http://schemas.openxmlformats.org/officeDocument/2006/relationships/slideLayout" Target="../slideLayouts/slideLayout1.xml"/><Relationship Id="rId10" Type="http://schemas.openxmlformats.org/officeDocument/2006/relationships/image" Target="../media/image3.png"/><Relationship Id="rId4" Type="http://schemas.openxmlformats.org/officeDocument/2006/relationships/audio" Target="../media/media10.mp3"/><Relationship Id="rId9" Type="http://schemas.openxmlformats.org/officeDocument/2006/relationships/hyperlink" Target="https://hdeia.org/"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3" Type="http://schemas.microsoft.com/office/2007/relationships/media" Target="../media/media12.mp3"/><Relationship Id="rId7" Type="http://schemas.openxmlformats.org/officeDocument/2006/relationships/image" Target="../media/image7.jpeg"/><Relationship Id="rId12" Type="http://schemas.openxmlformats.org/officeDocument/2006/relationships/image" Target="../media/image3.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notesSlide" Target="../notesSlides/notesSlide5.xml"/><Relationship Id="rId11" Type="http://schemas.openxmlformats.org/officeDocument/2006/relationships/hyperlink" Target="https://hdeia.org/" TargetMode="External"/><Relationship Id="rId5" Type="http://schemas.openxmlformats.org/officeDocument/2006/relationships/slideLayout" Target="../slideLayouts/slideLayout7.xml"/><Relationship Id="rId10" Type="http://schemas.openxmlformats.org/officeDocument/2006/relationships/image" Target="../media/image12.png"/><Relationship Id="rId4" Type="http://schemas.openxmlformats.org/officeDocument/2006/relationships/audio" Target="../media/media12.mp3"/><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3" Type="http://schemas.microsoft.com/office/2007/relationships/media" Target="../media/media14.mp3"/><Relationship Id="rId7" Type="http://schemas.openxmlformats.org/officeDocument/2006/relationships/image" Target="../media/image7.jpeg"/><Relationship Id="rId12" Type="http://schemas.openxmlformats.org/officeDocument/2006/relationships/image" Target="../media/image3.png"/><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notesSlide" Target="../notesSlides/notesSlide6.xml"/><Relationship Id="rId11" Type="http://schemas.openxmlformats.org/officeDocument/2006/relationships/hyperlink" Target="https://hdeia.org/" TargetMode="External"/><Relationship Id="rId5" Type="http://schemas.openxmlformats.org/officeDocument/2006/relationships/slideLayout" Target="../slideLayouts/slideLayout7.xml"/><Relationship Id="rId10" Type="http://schemas.openxmlformats.org/officeDocument/2006/relationships/image" Target="../media/image12.png"/><Relationship Id="rId4" Type="http://schemas.openxmlformats.org/officeDocument/2006/relationships/audio" Target="../media/media14.mp3"/><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3.png"/><Relationship Id="rId3" Type="http://schemas.microsoft.com/office/2007/relationships/media" Target="../media/media16.mp3"/><Relationship Id="rId7" Type="http://schemas.openxmlformats.org/officeDocument/2006/relationships/image" Target="../media/image7.jpeg"/><Relationship Id="rId12" Type="http://schemas.openxmlformats.org/officeDocument/2006/relationships/hyperlink" Target="https://hdeia.org/" TargetMode="Externa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notesSlide" Target="../notesSlides/notesSlide7.xml"/><Relationship Id="rId11" Type="http://schemas.openxmlformats.org/officeDocument/2006/relationships/image" Target="../media/image12.png"/><Relationship Id="rId5" Type="http://schemas.openxmlformats.org/officeDocument/2006/relationships/slideLayout" Target="../slideLayouts/slideLayout2.xml"/><Relationship Id="rId10" Type="http://schemas.openxmlformats.org/officeDocument/2006/relationships/image" Target="../media/image25.png"/><Relationship Id="rId4" Type="http://schemas.openxmlformats.org/officeDocument/2006/relationships/audio" Target="../media/media16.mp3"/><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18.mp3"/><Relationship Id="rId7" Type="http://schemas.openxmlformats.org/officeDocument/2006/relationships/image" Target="../media/image7.jpeg"/><Relationship Id="rId12" Type="http://schemas.openxmlformats.org/officeDocument/2006/relationships/image" Target="../media/image3.png"/><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notesSlide" Target="../notesSlides/notesSlide8.xml"/><Relationship Id="rId11" Type="http://schemas.openxmlformats.org/officeDocument/2006/relationships/hyperlink" Target="https://hdeia.org/" TargetMode="External"/><Relationship Id="rId5" Type="http://schemas.openxmlformats.org/officeDocument/2006/relationships/slideLayout" Target="../slideLayouts/slideLayout2.xml"/><Relationship Id="rId10" Type="http://schemas.openxmlformats.org/officeDocument/2006/relationships/image" Target="../media/image12.png"/><Relationship Id="rId4" Type="http://schemas.openxmlformats.org/officeDocument/2006/relationships/audio" Target="../media/media18.mp3"/><Relationship Id="rId9" Type="http://schemas.openxmlformats.org/officeDocument/2006/relationships/image" Target="../media/image26.jpe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20.mp3"/><Relationship Id="rId7" Type="http://schemas.openxmlformats.org/officeDocument/2006/relationships/image" Target="../media/image7.jpeg"/><Relationship Id="rId12" Type="http://schemas.openxmlformats.org/officeDocument/2006/relationships/image" Target="../media/image3.png"/><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notesSlide" Target="../notesSlides/notesSlide9.xml"/><Relationship Id="rId11" Type="http://schemas.openxmlformats.org/officeDocument/2006/relationships/hyperlink" Target="https://hdeia.org/" TargetMode="External"/><Relationship Id="rId5" Type="http://schemas.openxmlformats.org/officeDocument/2006/relationships/slideLayout" Target="../slideLayouts/slideLayout2.xml"/><Relationship Id="rId10" Type="http://schemas.openxmlformats.org/officeDocument/2006/relationships/image" Target="../media/image6.png"/><Relationship Id="rId4" Type="http://schemas.openxmlformats.org/officeDocument/2006/relationships/audio" Target="../media/media20.mp3"/><Relationship Id="rId9" Type="http://schemas.openxmlformats.org/officeDocument/2006/relationships/image" Target="../media/image27.jpe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22.mp3"/><Relationship Id="rId7" Type="http://schemas.openxmlformats.org/officeDocument/2006/relationships/image" Target="../media/image7.jpeg"/><Relationship Id="rId12" Type="http://schemas.openxmlformats.org/officeDocument/2006/relationships/image" Target="../media/image3.png"/><Relationship Id="rId2" Type="http://schemas.openxmlformats.org/officeDocument/2006/relationships/audio" Target="../media/media21.mp3"/><Relationship Id="rId1" Type="http://schemas.microsoft.com/office/2007/relationships/media" Target="../media/media21.mp3"/><Relationship Id="rId6" Type="http://schemas.openxmlformats.org/officeDocument/2006/relationships/notesSlide" Target="../notesSlides/notesSlide10.xml"/><Relationship Id="rId11" Type="http://schemas.openxmlformats.org/officeDocument/2006/relationships/hyperlink" Target="https://hdeia.org/" TargetMode="External"/><Relationship Id="rId5" Type="http://schemas.openxmlformats.org/officeDocument/2006/relationships/slideLayout" Target="../slideLayouts/slideLayout2.xml"/><Relationship Id="rId10" Type="http://schemas.openxmlformats.org/officeDocument/2006/relationships/image" Target="../media/image12.png"/><Relationship Id="rId4" Type="http://schemas.openxmlformats.org/officeDocument/2006/relationships/audio" Target="../media/media22.mp3"/><Relationship Id="rId9" Type="http://schemas.openxmlformats.org/officeDocument/2006/relationships/image" Target="../media/image28.jpeg"/></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24.mp3"/><Relationship Id="rId7" Type="http://schemas.openxmlformats.org/officeDocument/2006/relationships/image" Target="../media/image7.jpeg"/><Relationship Id="rId12" Type="http://schemas.openxmlformats.org/officeDocument/2006/relationships/image" Target="../media/image3.png"/><Relationship Id="rId2" Type="http://schemas.openxmlformats.org/officeDocument/2006/relationships/audio" Target="../media/media23.mp3"/><Relationship Id="rId1" Type="http://schemas.microsoft.com/office/2007/relationships/media" Target="../media/media23.mp3"/><Relationship Id="rId6" Type="http://schemas.openxmlformats.org/officeDocument/2006/relationships/notesSlide" Target="../notesSlides/notesSlide11.xml"/><Relationship Id="rId11" Type="http://schemas.openxmlformats.org/officeDocument/2006/relationships/hyperlink" Target="https://hdeia.org/" TargetMode="External"/><Relationship Id="rId5" Type="http://schemas.openxmlformats.org/officeDocument/2006/relationships/slideLayout" Target="../slideLayouts/slideLayout2.xml"/><Relationship Id="rId10" Type="http://schemas.openxmlformats.org/officeDocument/2006/relationships/image" Target="../media/image12.png"/><Relationship Id="rId4" Type="http://schemas.openxmlformats.org/officeDocument/2006/relationships/audio" Target="../media/media24.mp3"/><Relationship Id="rId9" Type="http://schemas.openxmlformats.org/officeDocument/2006/relationships/image" Target="../media/image29.png"/></Relationships>
</file>

<file path=ppt/slides/_rels/slide13.xml.rels><?xml version="1.0" encoding="UTF-8" standalone="yes"?>
<Relationships xmlns="http://schemas.openxmlformats.org/package/2006/relationships"><Relationship Id="rId8" Type="http://schemas.openxmlformats.org/officeDocument/2006/relationships/image" Target="../media/image30.jpg"/><Relationship Id="rId3" Type="http://schemas.microsoft.com/office/2007/relationships/media" Target="../media/media26.mp3"/><Relationship Id="rId7" Type="http://schemas.openxmlformats.org/officeDocument/2006/relationships/image" Target="../media/image7.jpeg"/><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notesSlide" Target="../notesSlides/notesSlide12.xml"/><Relationship Id="rId11" Type="http://schemas.openxmlformats.org/officeDocument/2006/relationships/image" Target="../media/image3.png"/><Relationship Id="rId5" Type="http://schemas.openxmlformats.org/officeDocument/2006/relationships/slideLayout" Target="../slideLayouts/slideLayout2.xml"/><Relationship Id="rId10" Type="http://schemas.openxmlformats.org/officeDocument/2006/relationships/hyperlink" Target="https://hdeia.org/" TargetMode="External"/><Relationship Id="rId4" Type="http://schemas.openxmlformats.org/officeDocument/2006/relationships/audio" Target="../media/media26.mp3"/><Relationship Id="rId9" Type="http://schemas.openxmlformats.org/officeDocument/2006/relationships/image" Target="../media/image12.pn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28.mp3"/><Relationship Id="rId7" Type="http://schemas.openxmlformats.org/officeDocument/2006/relationships/image" Target="../media/image7.jpeg"/><Relationship Id="rId12" Type="http://schemas.openxmlformats.org/officeDocument/2006/relationships/image" Target="../media/image3.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notesSlide" Target="../notesSlides/notesSlide13.xml"/><Relationship Id="rId11" Type="http://schemas.openxmlformats.org/officeDocument/2006/relationships/hyperlink" Target="https://hdeia.org/" TargetMode="External"/><Relationship Id="rId5" Type="http://schemas.openxmlformats.org/officeDocument/2006/relationships/slideLayout" Target="../slideLayouts/slideLayout2.xml"/><Relationship Id="rId10" Type="http://schemas.openxmlformats.org/officeDocument/2006/relationships/image" Target="../media/image12.png"/><Relationship Id="rId4" Type="http://schemas.openxmlformats.org/officeDocument/2006/relationships/audio" Target="../media/media28.mp3"/><Relationship Id="rId9" Type="http://schemas.openxmlformats.org/officeDocument/2006/relationships/image" Target="../media/image31.jpe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30.mp3"/><Relationship Id="rId7" Type="http://schemas.openxmlformats.org/officeDocument/2006/relationships/image" Target="../media/image7.jpeg"/><Relationship Id="rId12" Type="http://schemas.openxmlformats.org/officeDocument/2006/relationships/image" Target="../media/image3.png"/><Relationship Id="rId2" Type="http://schemas.openxmlformats.org/officeDocument/2006/relationships/audio" Target="../media/media29.mp3"/><Relationship Id="rId1" Type="http://schemas.microsoft.com/office/2007/relationships/media" Target="../media/media29.mp3"/><Relationship Id="rId6" Type="http://schemas.openxmlformats.org/officeDocument/2006/relationships/notesSlide" Target="../notesSlides/notesSlide14.xml"/><Relationship Id="rId11" Type="http://schemas.openxmlformats.org/officeDocument/2006/relationships/hyperlink" Target="https://hdeia.org/" TargetMode="External"/><Relationship Id="rId5" Type="http://schemas.openxmlformats.org/officeDocument/2006/relationships/slideLayout" Target="../slideLayouts/slideLayout2.xml"/><Relationship Id="rId10" Type="http://schemas.openxmlformats.org/officeDocument/2006/relationships/image" Target="../media/image12.png"/><Relationship Id="rId4" Type="http://schemas.openxmlformats.org/officeDocument/2006/relationships/audio" Target="../media/media30.mp3"/><Relationship Id="rId9" Type="http://schemas.openxmlformats.org/officeDocument/2006/relationships/image" Target="../media/image32.png"/></Relationships>
</file>

<file path=ppt/slides/_rels/slide16.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png"/><Relationship Id="rId3" Type="http://schemas.microsoft.com/office/2007/relationships/media" Target="../media/media32.mp3"/><Relationship Id="rId7" Type="http://schemas.openxmlformats.org/officeDocument/2006/relationships/image" Target="../media/image7.jpeg"/><Relationship Id="rId12" Type="http://schemas.openxmlformats.org/officeDocument/2006/relationships/hyperlink" Target="https://hdeia.org/" TargetMode="External"/><Relationship Id="rId2" Type="http://schemas.openxmlformats.org/officeDocument/2006/relationships/audio" Target="../media/media31.mp3"/><Relationship Id="rId1" Type="http://schemas.microsoft.com/office/2007/relationships/media" Target="../media/media31.mp3"/><Relationship Id="rId6" Type="http://schemas.openxmlformats.org/officeDocument/2006/relationships/notesSlide" Target="../notesSlides/notesSlide15.xml"/><Relationship Id="rId11" Type="http://schemas.openxmlformats.org/officeDocument/2006/relationships/image" Target="../media/image12.png"/><Relationship Id="rId5" Type="http://schemas.openxmlformats.org/officeDocument/2006/relationships/slideLayout" Target="../slideLayouts/slideLayout2.xml"/><Relationship Id="rId10" Type="http://schemas.openxmlformats.org/officeDocument/2006/relationships/image" Target="../media/image33.jpeg"/><Relationship Id="rId4" Type="http://schemas.openxmlformats.org/officeDocument/2006/relationships/audio" Target="../media/media32.mp3"/><Relationship Id="rId9"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34.mp3"/><Relationship Id="rId7" Type="http://schemas.openxmlformats.org/officeDocument/2006/relationships/image" Target="../media/image7.jpeg"/><Relationship Id="rId12" Type="http://schemas.openxmlformats.org/officeDocument/2006/relationships/image" Target="../media/image3.png"/><Relationship Id="rId2" Type="http://schemas.openxmlformats.org/officeDocument/2006/relationships/audio" Target="../media/media33.mp3"/><Relationship Id="rId1" Type="http://schemas.microsoft.com/office/2007/relationships/media" Target="../media/media33.mp3"/><Relationship Id="rId6" Type="http://schemas.openxmlformats.org/officeDocument/2006/relationships/notesSlide" Target="../notesSlides/notesSlide16.xml"/><Relationship Id="rId11" Type="http://schemas.openxmlformats.org/officeDocument/2006/relationships/hyperlink" Target="https://hdeia.org/" TargetMode="External"/><Relationship Id="rId5" Type="http://schemas.openxmlformats.org/officeDocument/2006/relationships/slideLayout" Target="../slideLayouts/slideLayout2.xml"/><Relationship Id="rId10" Type="http://schemas.openxmlformats.org/officeDocument/2006/relationships/image" Target="../media/image6.png"/><Relationship Id="rId4" Type="http://schemas.openxmlformats.org/officeDocument/2006/relationships/audio" Target="../media/media34.mp3"/><Relationship Id="rId9" Type="http://schemas.openxmlformats.org/officeDocument/2006/relationships/image" Target="../media/image34.jpg"/></Relationships>
</file>

<file path=ppt/slides/_rels/slide18.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36.mp3"/><Relationship Id="rId7" Type="http://schemas.openxmlformats.org/officeDocument/2006/relationships/image" Target="../media/image7.jpeg"/><Relationship Id="rId12" Type="http://schemas.openxmlformats.org/officeDocument/2006/relationships/image" Target="../media/image3.png"/><Relationship Id="rId2" Type="http://schemas.openxmlformats.org/officeDocument/2006/relationships/audio" Target="../media/media35.mp3"/><Relationship Id="rId1" Type="http://schemas.microsoft.com/office/2007/relationships/media" Target="../media/media35.mp3"/><Relationship Id="rId6" Type="http://schemas.openxmlformats.org/officeDocument/2006/relationships/notesSlide" Target="../notesSlides/notesSlide17.xml"/><Relationship Id="rId11" Type="http://schemas.openxmlformats.org/officeDocument/2006/relationships/hyperlink" Target="https://hdeia.org/" TargetMode="External"/><Relationship Id="rId5" Type="http://schemas.openxmlformats.org/officeDocument/2006/relationships/slideLayout" Target="../slideLayouts/slideLayout2.xml"/><Relationship Id="rId10" Type="http://schemas.openxmlformats.org/officeDocument/2006/relationships/image" Target="../media/image12.png"/><Relationship Id="rId4" Type="http://schemas.openxmlformats.org/officeDocument/2006/relationships/audio" Target="../media/media36.mp3"/><Relationship Id="rId9" Type="http://schemas.openxmlformats.org/officeDocument/2006/relationships/image" Target="../media/image35.jpeg"/></Relationships>
</file>

<file path=ppt/slides/_rels/slide19.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38.mp3"/><Relationship Id="rId7" Type="http://schemas.openxmlformats.org/officeDocument/2006/relationships/image" Target="../media/image7.jpeg"/><Relationship Id="rId12" Type="http://schemas.openxmlformats.org/officeDocument/2006/relationships/image" Target="../media/image3.png"/><Relationship Id="rId2" Type="http://schemas.openxmlformats.org/officeDocument/2006/relationships/audio" Target="../media/media37.mp3"/><Relationship Id="rId1" Type="http://schemas.microsoft.com/office/2007/relationships/media" Target="../media/media37.mp3"/><Relationship Id="rId6" Type="http://schemas.openxmlformats.org/officeDocument/2006/relationships/notesSlide" Target="../notesSlides/notesSlide18.xml"/><Relationship Id="rId11" Type="http://schemas.openxmlformats.org/officeDocument/2006/relationships/hyperlink" Target="https://hdeia.org/" TargetMode="External"/><Relationship Id="rId5" Type="http://schemas.openxmlformats.org/officeDocument/2006/relationships/slideLayout" Target="../slideLayouts/slideLayout2.xml"/><Relationship Id="rId10" Type="http://schemas.openxmlformats.org/officeDocument/2006/relationships/image" Target="../media/image12.png"/><Relationship Id="rId4" Type="http://schemas.openxmlformats.org/officeDocument/2006/relationships/audio" Target="../media/media38.mp3"/><Relationship Id="rId9" Type="http://schemas.openxmlformats.org/officeDocument/2006/relationships/image" Target="../media/image36.jpg"/></Relationships>
</file>

<file path=ppt/slides/_rels/slide20.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40.mp3"/><Relationship Id="rId7" Type="http://schemas.openxmlformats.org/officeDocument/2006/relationships/image" Target="../media/image7.jpeg"/><Relationship Id="rId12" Type="http://schemas.openxmlformats.org/officeDocument/2006/relationships/image" Target="../media/image3.png"/><Relationship Id="rId2" Type="http://schemas.openxmlformats.org/officeDocument/2006/relationships/audio" Target="../media/media39.mp3"/><Relationship Id="rId1" Type="http://schemas.microsoft.com/office/2007/relationships/media" Target="../media/media39.mp3"/><Relationship Id="rId6" Type="http://schemas.openxmlformats.org/officeDocument/2006/relationships/notesSlide" Target="../notesSlides/notesSlide19.xml"/><Relationship Id="rId11" Type="http://schemas.openxmlformats.org/officeDocument/2006/relationships/hyperlink" Target="https://hdeia.org/" TargetMode="External"/><Relationship Id="rId5" Type="http://schemas.openxmlformats.org/officeDocument/2006/relationships/slideLayout" Target="../slideLayouts/slideLayout2.xml"/><Relationship Id="rId10" Type="http://schemas.openxmlformats.org/officeDocument/2006/relationships/image" Target="../media/image12.png"/><Relationship Id="rId4" Type="http://schemas.openxmlformats.org/officeDocument/2006/relationships/audio" Target="../media/media40.mp3"/><Relationship Id="rId9" Type="http://schemas.openxmlformats.org/officeDocument/2006/relationships/image" Target="../media/image37.jpeg"/></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hyperlink" Target="https://hdeia.org/" TargetMode="External"/><Relationship Id="rId3" Type="http://schemas.microsoft.com/office/2007/relationships/media" Target="../media/media42.mp3"/><Relationship Id="rId7" Type="http://schemas.openxmlformats.org/officeDocument/2006/relationships/image" Target="../media/image7.jpeg"/><Relationship Id="rId12" Type="http://schemas.microsoft.com/office/2007/relationships/hdphoto" Target="../media/hdphoto1.wdp"/><Relationship Id="rId2" Type="http://schemas.openxmlformats.org/officeDocument/2006/relationships/audio" Target="../media/media41.mp3"/><Relationship Id="rId1" Type="http://schemas.microsoft.com/office/2007/relationships/media" Target="../media/media41.mp3"/><Relationship Id="rId6" Type="http://schemas.openxmlformats.org/officeDocument/2006/relationships/notesSlide" Target="../notesSlides/notesSlide20.xml"/><Relationship Id="rId11" Type="http://schemas.openxmlformats.org/officeDocument/2006/relationships/image" Target="../media/image6.png"/><Relationship Id="rId5" Type="http://schemas.openxmlformats.org/officeDocument/2006/relationships/slideLayout" Target="../slideLayouts/slideLayout2.xml"/><Relationship Id="rId10" Type="http://schemas.openxmlformats.org/officeDocument/2006/relationships/image" Target="../media/image12.png"/><Relationship Id="rId4" Type="http://schemas.openxmlformats.org/officeDocument/2006/relationships/audio" Target="../media/media42.mp3"/><Relationship Id="rId9" Type="http://schemas.openxmlformats.org/officeDocument/2006/relationships/image" Target="../media/image38.jpeg"/><Relationship Id="rId14"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hyperlink" Target="https://hdeia.org/" TargetMode="External"/><Relationship Id="rId3" Type="http://schemas.microsoft.com/office/2007/relationships/media" Target="../media/media44.mp3"/><Relationship Id="rId7" Type="http://schemas.openxmlformats.org/officeDocument/2006/relationships/image" Target="../media/image7.jpeg"/><Relationship Id="rId12" Type="http://schemas.microsoft.com/office/2007/relationships/hdphoto" Target="../media/hdphoto1.wdp"/><Relationship Id="rId2" Type="http://schemas.openxmlformats.org/officeDocument/2006/relationships/audio" Target="../media/media43.mp3"/><Relationship Id="rId1" Type="http://schemas.microsoft.com/office/2007/relationships/media" Target="../media/media43.mp3"/><Relationship Id="rId6" Type="http://schemas.openxmlformats.org/officeDocument/2006/relationships/notesSlide" Target="../notesSlides/notesSlide21.xml"/><Relationship Id="rId11" Type="http://schemas.openxmlformats.org/officeDocument/2006/relationships/image" Target="../media/image6.png"/><Relationship Id="rId5" Type="http://schemas.openxmlformats.org/officeDocument/2006/relationships/slideLayout" Target="../slideLayouts/slideLayout2.xml"/><Relationship Id="rId10" Type="http://schemas.openxmlformats.org/officeDocument/2006/relationships/image" Target="../media/image12.png"/><Relationship Id="rId4" Type="http://schemas.openxmlformats.org/officeDocument/2006/relationships/audio" Target="../media/media44.mp3"/><Relationship Id="rId9" Type="http://schemas.openxmlformats.org/officeDocument/2006/relationships/image" Target="../media/image39.jpg"/><Relationship Id="rId1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hyperlink" Target="https://hdeia.org/" TargetMode="External"/><Relationship Id="rId3" Type="http://schemas.microsoft.com/office/2007/relationships/media" Target="../media/media46.mp3"/><Relationship Id="rId7" Type="http://schemas.openxmlformats.org/officeDocument/2006/relationships/image" Target="../media/image7.jpeg"/><Relationship Id="rId12" Type="http://schemas.microsoft.com/office/2007/relationships/hdphoto" Target="../media/hdphoto1.wdp"/><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notesSlide" Target="../notesSlides/notesSlide22.xml"/><Relationship Id="rId11" Type="http://schemas.openxmlformats.org/officeDocument/2006/relationships/image" Target="../media/image6.png"/><Relationship Id="rId5" Type="http://schemas.openxmlformats.org/officeDocument/2006/relationships/slideLayout" Target="../slideLayouts/slideLayout2.xml"/><Relationship Id="rId10" Type="http://schemas.openxmlformats.org/officeDocument/2006/relationships/image" Target="../media/image12.png"/><Relationship Id="rId4" Type="http://schemas.openxmlformats.org/officeDocument/2006/relationships/audio" Target="../media/media46.mp3"/><Relationship Id="rId9" Type="http://schemas.openxmlformats.org/officeDocument/2006/relationships/image" Target="../media/image40.jpg"/><Relationship Id="rId14" Type="http://schemas.openxmlformats.org/officeDocument/2006/relationships/image" Target="../media/image3.png"/></Relationships>
</file>

<file path=ppt/slides/_rels/slide2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hyperlink" Target="https://hdeia.org/" TargetMode="External"/><Relationship Id="rId3" Type="http://schemas.microsoft.com/office/2007/relationships/media" Target="../media/media48.mp3"/><Relationship Id="rId7" Type="http://schemas.openxmlformats.org/officeDocument/2006/relationships/image" Target="../media/image7.jpeg"/><Relationship Id="rId12" Type="http://schemas.microsoft.com/office/2007/relationships/hdphoto" Target="../media/hdphoto1.wdp"/><Relationship Id="rId2" Type="http://schemas.openxmlformats.org/officeDocument/2006/relationships/audio" Target="../media/media47.mp3"/><Relationship Id="rId1" Type="http://schemas.microsoft.com/office/2007/relationships/media" Target="../media/media47.mp3"/><Relationship Id="rId6" Type="http://schemas.openxmlformats.org/officeDocument/2006/relationships/notesSlide" Target="../notesSlides/notesSlide23.xml"/><Relationship Id="rId11" Type="http://schemas.openxmlformats.org/officeDocument/2006/relationships/image" Target="../media/image6.png"/><Relationship Id="rId5" Type="http://schemas.openxmlformats.org/officeDocument/2006/relationships/slideLayout" Target="../slideLayouts/slideLayout2.xml"/><Relationship Id="rId10" Type="http://schemas.openxmlformats.org/officeDocument/2006/relationships/image" Target="../media/image12.png"/><Relationship Id="rId4" Type="http://schemas.openxmlformats.org/officeDocument/2006/relationships/audio" Target="../media/media48.mp3"/><Relationship Id="rId9" Type="http://schemas.openxmlformats.org/officeDocument/2006/relationships/image" Target="../media/image41.jpg"/><Relationship Id="rId1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image" Target="../media/image25.png"/><Relationship Id="rId13" Type="http://schemas.microsoft.com/office/2007/relationships/hdphoto" Target="../media/hdphoto1.wdp"/><Relationship Id="rId3" Type="http://schemas.microsoft.com/office/2007/relationships/media" Target="../media/media50.mp3"/><Relationship Id="rId7" Type="http://schemas.openxmlformats.org/officeDocument/2006/relationships/image" Target="../media/image7.jpeg"/><Relationship Id="rId12" Type="http://schemas.openxmlformats.org/officeDocument/2006/relationships/image" Target="../media/image6.png"/><Relationship Id="rId2" Type="http://schemas.openxmlformats.org/officeDocument/2006/relationships/audio" Target="../media/media49.mp3"/><Relationship Id="rId1" Type="http://schemas.microsoft.com/office/2007/relationships/media" Target="../media/media49.mp3"/><Relationship Id="rId6" Type="http://schemas.openxmlformats.org/officeDocument/2006/relationships/notesSlide" Target="../notesSlides/notesSlide24.xml"/><Relationship Id="rId11" Type="http://schemas.openxmlformats.org/officeDocument/2006/relationships/image" Target="../media/image12.png"/><Relationship Id="rId5" Type="http://schemas.openxmlformats.org/officeDocument/2006/relationships/slideLayout" Target="../slideLayouts/slideLayout2.xml"/><Relationship Id="rId15" Type="http://schemas.openxmlformats.org/officeDocument/2006/relationships/image" Target="../media/image3.png"/><Relationship Id="rId10" Type="http://schemas.openxmlformats.org/officeDocument/2006/relationships/image" Target="../media/image42.jpeg"/><Relationship Id="rId4" Type="http://schemas.openxmlformats.org/officeDocument/2006/relationships/audio" Target="../media/media50.mp3"/><Relationship Id="rId9" Type="http://schemas.openxmlformats.org/officeDocument/2006/relationships/image" Target="../media/image24.png"/><Relationship Id="rId14" Type="http://schemas.openxmlformats.org/officeDocument/2006/relationships/hyperlink" Target="https://hdeia.org/"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43.jpeg"/><Relationship Id="rId13" Type="http://schemas.microsoft.com/office/2007/relationships/hdphoto" Target="../media/hdphoto1.wdp"/><Relationship Id="rId3" Type="http://schemas.microsoft.com/office/2007/relationships/media" Target="../media/media52.mp3"/><Relationship Id="rId7" Type="http://schemas.openxmlformats.org/officeDocument/2006/relationships/image" Target="../media/image7.jpeg"/><Relationship Id="rId12" Type="http://schemas.openxmlformats.org/officeDocument/2006/relationships/image" Target="../media/image6.png"/><Relationship Id="rId2" Type="http://schemas.openxmlformats.org/officeDocument/2006/relationships/audio" Target="../media/media51.mp3"/><Relationship Id="rId1" Type="http://schemas.microsoft.com/office/2007/relationships/media" Target="../media/media51.mp3"/><Relationship Id="rId6" Type="http://schemas.openxmlformats.org/officeDocument/2006/relationships/notesSlide" Target="../notesSlides/notesSlide25.xml"/><Relationship Id="rId11" Type="http://schemas.openxmlformats.org/officeDocument/2006/relationships/image" Target="../media/image12.png"/><Relationship Id="rId5" Type="http://schemas.openxmlformats.org/officeDocument/2006/relationships/slideLayout" Target="../slideLayouts/slideLayout2.xml"/><Relationship Id="rId15" Type="http://schemas.openxmlformats.org/officeDocument/2006/relationships/image" Target="../media/image3.png"/><Relationship Id="rId10" Type="http://schemas.openxmlformats.org/officeDocument/2006/relationships/image" Target="../media/image24.png"/><Relationship Id="rId4" Type="http://schemas.openxmlformats.org/officeDocument/2006/relationships/audio" Target="../media/media52.mp3"/><Relationship Id="rId9" Type="http://schemas.openxmlformats.org/officeDocument/2006/relationships/image" Target="../media/image25.png"/><Relationship Id="rId14" Type="http://schemas.openxmlformats.org/officeDocument/2006/relationships/hyperlink" Target="https://hdeia.org/"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hyperlink" Target="https://hdeia.org/" TargetMode="External"/><Relationship Id="rId3" Type="http://schemas.microsoft.com/office/2007/relationships/media" Target="../media/media54.mp3"/><Relationship Id="rId7" Type="http://schemas.openxmlformats.org/officeDocument/2006/relationships/image" Target="../media/image7.jpeg"/><Relationship Id="rId12" Type="http://schemas.microsoft.com/office/2007/relationships/hdphoto" Target="../media/hdphoto1.wdp"/><Relationship Id="rId2" Type="http://schemas.openxmlformats.org/officeDocument/2006/relationships/audio" Target="../media/media53.mp3"/><Relationship Id="rId1" Type="http://schemas.microsoft.com/office/2007/relationships/media" Target="../media/media53.mp3"/><Relationship Id="rId6" Type="http://schemas.openxmlformats.org/officeDocument/2006/relationships/notesSlide" Target="../notesSlides/notesSlide26.xml"/><Relationship Id="rId11" Type="http://schemas.openxmlformats.org/officeDocument/2006/relationships/image" Target="../media/image6.png"/><Relationship Id="rId5" Type="http://schemas.openxmlformats.org/officeDocument/2006/relationships/slideLayout" Target="../slideLayouts/slideLayout2.xml"/><Relationship Id="rId10" Type="http://schemas.openxmlformats.org/officeDocument/2006/relationships/image" Target="../media/image12.png"/><Relationship Id="rId4" Type="http://schemas.openxmlformats.org/officeDocument/2006/relationships/audio" Target="../media/media54.mp3"/><Relationship Id="rId9" Type="http://schemas.openxmlformats.org/officeDocument/2006/relationships/image" Target="../media/image44.jpeg"/><Relationship Id="rId14" Type="http://schemas.openxmlformats.org/officeDocument/2006/relationships/image" Target="../media/image3.png"/></Relationships>
</file>

<file path=ppt/slides/_rels/slide28.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56.mp3"/><Relationship Id="rId7" Type="http://schemas.openxmlformats.org/officeDocument/2006/relationships/image" Target="../media/image7.jpeg"/><Relationship Id="rId12" Type="http://schemas.openxmlformats.org/officeDocument/2006/relationships/image" Target="../media/image3.png"/><Relationship Id="rId2" Type="http://schemas.openxmlformats.org/officeDocument/2006/relationships/audio" Target="../media/media55.mp3"/><Relationship Id="rId1" Type="http://schemas.microsoft.com/office/2007/relationships/media" Target="../media/media55.mp3"/><Relationship Id="rId6" Type="http://schemas.openxmlformats.org/officeDocument/2006/relationships/notesSlide" Target="../notesSlides/notesSlide27.xml"/><Relationship Id="rId11" Type="http://schemas.openxmlformats.org/officeDocument/2006/relationships/hyperlink" Target="https://hdeia.org/" TargetMode="External"/><Relationship Id="rId5" Type="http://schemas.openxmlformats.org/officeDocument/2006/relationships/slideLayout" Target="../slideLayouts/slideLayout2.xml"/><Relationship Id="rId10" Type="http://schemas.openxmlformats.org/officeDocument/2006/relationships/image" Target="../media/image6.png"/><Relationship Id="rId4" Type="http://schemas.openxmlformats.org/officeDocument/2006/relationships/audio" Target="../media/media56.mp3"/><Relationship Id="rId9" Type="http://schemas.openxmlformats.org/officeDocument/2006/relationships/image" Target="../media/image45.jpeg"/></Relationships>
</file>

<file path=ppt/slides/_rels/slide29.xml.rels><?xml version="1.0" encoding="UTF-8" standalone="yes"?>
<Relationships xmlns="http://schemas.openxmlformats.org/package/2006/relationships"><Relationship Id="rId8" Type="http://schemas.openxmlformats.org/officeDocument/2006/relationships/image" Target="../media/image46.jpeg"/><Relationship Id="rId3" Type="http://schemas.microsoft.com/office/2007/relationships/media" Target="../media/media58.mp3"/><Relationship Id="rId7" Type="http://schemas.openxmlformats.org/officeDocument/2006/relationships/image" Target="../media/image7.jpeg"/><Relationship Id="rId12" Type="http://schemas.microsoft.com/office/2007/relationships/hdphoto" Target="../media/hdphoto1.wdp"/><Relationship Id="rId2" Type="http://schemas.openxmlformats.org/officeDocument/2006/relationships/audio" Target="../media/media57.mp3"/><Relationship Id="rId1" Type="http://schemas.microsoft.com/office/2007/relationships/media" Target="../media/media57.mp3"/><Relationship Id="rId6" Type="http://schemas.openxmlformats.org/officeDocument/2006/relationships/notesSlide" Target="../notesSlides/notesSlide28.xml"/><Relationship Id="rId11" Type="http://schemas.openxmlformats.org/officeDocument/2006/relationships/image" Target="../media/image12.png"/><Relationship Id="rId5" Type="http://schemas.openxmlformats.org/officeDocument/2006/relationships/slideLayout" Target="../slideLayouts/slideLayout2.xml"/><Relationship Id="rId10" Type="http://schemas.openxmlformats.org/officeDocument/2006/relationships/image" Target="../media/image3.png"/><Relationship Id="rId4" Type="http://schemas.openxmlformats.org/officeDocument/2006/relationships/audio" Target="../media/media58.mp3"/><Relationship Id="rId9" Type="http://schemas.openxmlformats.org/officeDocument/2006/relationships/hyperlink" Target="https://hdeia.org/"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25.png"/><Relationship Id="rId13" Type="http://schemas.microsoft.com/office/2007/relationships/hdphoto" Target="../media/hdphoto1.wdp"/><Relationship Id="rId3" Type="http://schemas.microsoft.com/office/2007/relationships/media" Target="../media/media60.mp3"/><Relationship Id="rId7" Type="http://schemas.openxmlformats.org/officeDocument/2006/relationships/image" Target="../media/image7.jpeg"/><Relationship Id="rId12" Type="http://schemas.openxmlformats.org/officeDocument/2006/relationships/image" Target="../media/image6.png"/><Relationship Id="rId2" Type="http://schemas.openxmlformats.org/officeDocument/2006/relationships/audio" Target="../media/media59.mp3"/><Relationship Id="rId1" Type="http://schemas.microsoft.com/office/2007/relationships/media" Target="../media/media59.mp3"/><Relationship Id="rId6" Type="http://schemas.openxmlformats.org/officeDocument/2006/relationships/notesSlide" Target="../notesSlides/notesSlide29.xml"/><Relationship Id="rId11" Type="http://schemas.openxmlformats.org/officeDocument/2006/relationships/image" Target="../media/image12.png"/><Relationship Id="rId5" Type="http://schemas.openxmlformats.org/officeDocument/2006/relationships/slideLayout" Target="../slideLayouts/slideLayout2.xml"/><Relationship Id="rId15" Type="http://schemas.openxmlformats.org/officeDocument/2006/relationships/image" Target="../media/image3.png"/><Relationship Id="rId10" Type="http://schemas.openxmlformats.org/officeDocument/2006/relationships/image" Target="../media/image48.png"/><Relationship Id="rId4" Type="http://schemas.openxmlformats.org/officeDocument/2006/relationships/audio" Target="../media/media60.mp3"/><Relationship Id="rId9" Type="http://schemas.openxmlformats.org/officeDocument/2006/relationships/image" Target="../media/image47.png"/><Relationship Id="rId14" Type="http://schemas.openxmlformats.org/officeDocument/2006/relationships/hyperlink" Target="https://hdeia.org/"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62.mp3"/><Relationship Id="rId7" Type="http://schemas.openxmlformats.org/officeDocument/2006/relationships/image" Target="../media/image12.png"/><Relationship Id="rId2" Type="http://schemas.openxmlformats.org/officeDocument/2006/relationships/audio" Target="../media/media61.mp3"/><Relationship Id="rId1" Type="http://schemas.microsoft.com/office/2007/relationships/media" Target="../media/media61.mp3"/><Relationship Id="rId6" Type="http://schemas.openxmlformats.org/officeDocument/2006/relationships/image" Target="../media/image49.jpeg"/><Relationship Id="rId11" Type="http://schemas.openxmlformats.org/officeDocument/2006/relationships/image" Target="../media/image3.png"/><Relationship Id="rId5" Type="http://schemas.openxmlformats.org/officeDocument/2006/relationships/slideLayout" Target="../slideLayouts/slideLayout1.xml"/><Relationship Id="rId10" Type="http://schemas.openxmlformats.org/officeDocument/2006/relationships/hyperlink" Target="https://hdeia.org/" TargetMode="External"/><Relationship Id="rId4" Type="http://schemas.openxmlformats.org/officeDocument/2006/relationships/audio" Target="../media/media62.mp3"/><Relationship Id="rId9" Type="http://schemas.microsoft.com/office/2007/relationships/hdphoto" Target="../media/hdphoto1.wdp"/></Relationships>
</file>

<file path=ppt/slides/_rels/slide32.xml.rels><?xml version="1.0" encoding="UTF-8" standalone="yes"?>
<Relationships xmlns="http://schemas.openxmlformats.org/package/2006/relationships"><Relationship Id="rId8" Type="http://schemas.openxmlformats.org/officeDocument/2006/relationships/image" Target="../media/image51.jpeg"/><Relationship Id="rId13" Type="http://schemas.openxmlformats.org/officeDocument/2006/relationships/image" Target="../media/image3.png"/><Relationship Id="rId3" Type="http://schemas.microsoft.com/office/2007/relationships/media" Target="../media/media64.mp3"/><Relationship Id="rId7" Type="http://schemas.openxmlformats.org/officeDocument/2006/relationships/image" Target="../media/image25.png"/><Relationship Id="rId12" Type="http://schemas.openxmlformats.org/officeDocument/2006/relationships/hyperlink" Target="https://hdeia.org/" TargetMode="External"/><Relationship Id="rId2" Type="http://schemas.openxmlformats.org/officeDocument/2006/relationships/audio" Target="../media/media63.mp3"/><Relationship Id="rId1" Type="http://schemas.microsoft.com/office/2007/relationships/media" Target="../media/media63.mp3"/><Relationship Id="rId6" Type="http://schemas.openxmlformats.org/officeDocument/2006/relationships/image" Target="../media/image50.jpeg"/><Relationship Id="rId11" Type="http://schemas.microsoft.com/office/2007/relationships/hdphoto" Target="../media/hdphoto1.wdp"/><Relationship Id="rId5" Type="http://schemas.openxmlformats.org/officeDocument/2006/relationships/slideLayout" Target="../slideLayouts/slideLayout2.xml"/><Relationship Id="rId10" Type="http://schemas.openxmlformats.org/officeDocument/2006/relationships/image" Target="../media/image6.png"/><Relationship Id="rId4" Type="http://schemas.openxmlformats.org/officeDocument/2006/relationships/audio" Target="../media/media64.mp3"/><Relationship Id="rId9" Type="http://schemas.openxmlformats.org/officeDocument/2006/relationships/image" Target="../media/image12.png"/></Relationships>
</file>

<file path=ppt/slides/_rels/slide33.xml.rels><?xml version="1.0" encoding="UTF-8" standalone="yes"?>
<Relationships xmlns="http://schemas.openxmlformats.org/package/2006/relationships"><Relationship Id="rId8" Type="http://schemas.openxmlformats.org/officeDocument/2006/relationships/image" Target="../media/image52.jpeg"/><Relationship Id="rId13" Type="http://schemas.openxmlformats.org/officeDocument/2006/relationships/image" Target="../media/image3.png"/><Relationship Id="rId3" Type="http://schemas.microsoft.com/office/2007/relationships/media" Target="../media/media66.mp3"/><Relationship Id="rId7" Type="http://schemas.openxmlformats.org/officeDocument/2006/relationships/image" Target="../media/image25.png"/><Relationship Id="rId12" Type="http://schemas.openxmlformats.org/officeDocument/2006/relationships/hyperlink" Target="https://hdeia.org/" TargetMode="External"/><Relationship Id="rId2" Type="http://schemas.openxmlformats.org/officeDocument/2006/relationships/audio" Target="../media/media65.mp3"/><Relationship Id="rId1" Type="http://schemas.microsoft.com/office/2007/relationships/media" Target="../media/media65.mp3"/><Relationship Id="rId6" Type="http://schemas.openxmlformats.org/officeDocument/2006/relationships/image" Target="../media/image50.jpeg"/><Relationship Id="rId11" Type="http://schemas.microsoft.com/office/2007/relationships/hdphoto" Target="../media/hdphoto1.wdp"/><Relationship Id="rId5" Type="http://schemas.openxmlformats.org/officeDocument/2006/relationships/slideLayout" Target="../slideLayouts/slideLayout2.xml"/><Relationship Id="rId10" Type="http://schemas.openxmlformats.org/officeDocument/2006/relationships/image" Target="../media/image6.png"/><Relationship Id="rId4" Type="http://schemas.openxmlformats.org/officeDocument/2006/relationships/audio" Target="../media/media66.mp3"/><Relationship Id="rId9" Type="http://schemas.openxmlformats.org/officeDocument/2006/relationships/image" Target="../media/image12.png"/></Relationships>
</file>

<file path=ppt/slides/_rels/slide34.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3.png"/><Relationship Id="rId3" Type="http://schemas.microsoft.com/office/2007/relationships/media" Target="../media/media68.mp3"/><Relationship Id="rId7" Type="http://schemas.openxmlformats.org/officeDocument/2006/relationships/image" Target="../media/image25.png"/><Relationship Id="rId12" Type="http://schemas.openxmlformats.org/officeDocument/2006/relationships/hyperlink" Target="https://hdeia.org/" TargetMode="External"/><Relationship Id="rId2" Type="http://schemas.openxmlformats.org/officeDocument/2006/relationships/audio" Target="../media/media67.mp3"/><Relationship Id="rId1" Type="http://schemas.microsoft.com/office/2007/relationships/media" Target="../media/media67.mp3"/><Relationship Id="rId6" Type="http://schemas.openxmlformats.org/officeDocument/2006/relationships/image" Target="../media/image50.jpeg"/><Relationship Id="rId11" Type="http://schemas.microsoft.com/office/2007/relationships/hdphoto" Target="../media/hdphoto1.wdp"/><Relationship Id="rId5" Type="http://schemas.openxmlformats.org/officeDocument/2006/relationships/slideLayout" Target="../slideLayouts/slideLayout2.xml"/><Relationship Id="rId10" Type="http://schemas.openxmlformats.org/officeDocument/2006/relationships/image" Target="../media/image6.png"/><Relationship Id="rId4" Type="http://schemas.openxmlformats.org/officeDocument/2006/relationships/audio" Target="../media/media68.mp3"/><Relationship Id="rId9" Type="http://schemas.openxmlformats.org/officeDocument/2006/relationships/image" Target="../media/image12.png"/></Relationships>
</file>

<file path=ppt/slides/_rels/slide3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hyperlink" Target="https://hdeia.org/" TargetMode="External"/><Relationship Id="rId3" Type="http://schemas.microsoft.com/office/2007/relationships/media" Target="../media/media70.mp3"/><Relationship Id="rId7" Type="http://schemas.openxmlformats.org/officeDocument/2006/relationships/image" Target="../media/image53.jpeg"/><Relationship Id="rId12" Type="http://schemas.microsoft.com/office/2007/relationships/hdphoto" Target="../media/hdphoto1.wdp"/><Relationship Id="rId2" Type="http://schemas.openxmlformats.org/officeDocument/2006/relationships/audio" Target="../media/media69.mp3"/><Relationship Id="rId1" Type="http://schemas.microsoft.com/office/2007/relationships/media" Target="../media/media69.mp3"/><Relationship Id="rId6" Type="http://schemas.openxmlformats.org/officeDocument/2006/relationships/image" Target="../media/image50.jpeg"/><Relationship Id="rId11" Type="http://schemas.openxmlformats.org/officeDocument/2006/relationships/image" Target="../media/image6.png"/><Relationship Id="rId5" Type="http://schemas.openxmlformats.org/officeDocument/2006/relationships/slideLayout" Target="../slideLayouts/slideLayout2.xml"/><Relationship Id="rId10" Type="http://schemas.openxmlformats.org/officeDocument/2006/relationships/image" Target="../media/image12.png"/><Relationship Id="rId4" Type="http://schemas.openxmlformats.org/officeDocument/2006/relationships/audio" Target="../media/media70.mp3"/><Relationship Id="rId9" Type="http://schemas.openxmlformats.org/officeDocument/2006/relationships/image" Target="../media/image54.jpeg"/><Relationship Id="rId14" Type="http://schemas.openxmlformats.org/officeDocument/2006/relationships/image" Target="../media/image3.png"/></Relationships>
</file>

<file path=ppt/slides/_rels/slide36.xml.rels><?xml version="1.0" encoding="UTF-8" standalone="yes"?>
<Relationships xmlns="http://schemas.openxmlformats.org/package/2006/relationships"><Relationship Id="rId8" Type="http://schemas.openxmlformats.org/officeDocument/2006/relationships/image" Target="../media/image55.jpeg"/><Relationship Id="rId3" Type="http://schemas.microsoft.com/office/2007/relationships/media" Target="../media/media72.mp3"/><Relationship Id="rId7" Type="http://schemas.openxmlformats.org/officeDocument/2006/relationships/image" Target="../media/image25.png"/><Relationship Id="rId2" Type="http://schemas.openxmlformats.org/officeDocument/2006/relationships/audio" Target="../media/media71.mp3"/><Relationship Id="rId1" Type="http://schemas.microsoft.com/office/2007/relationships/media" Target="../media/media71.mp3"/><Relationship Id="rId6" Type="http://schemas.openxmlformats.org/officeDocument/2006/relationships/image" Target="../media/image50.jpeg"/><Relationship Id="rId11" Type="http://schemas.openxmlformats.org/officeDocument/2006/relationships/image" Target="../media/image3.png"/><Relationship Id="rId5" Type="http://schemas.openxmlformats.org/officeDocument/2006/relationships/slideLayout" Target="../slideLayouts/slideLayout2.xml"/><Relationship Id="rId10" Type="http://schemas.openxmlformats.org/officeDocument/2006/relationships/hyperlink" Target="https://hdeia.org/" TargetMode="External"/><Relationship Id="rId4" Type="http://schemas.openxmlformats.org/officeDocument/2006/relationships/audio" Target="../media/media72.mp3"/><Relationship Id="rId9" Type="http://schemas.openxmlformats.org/officeDocument/2006/relationships/image" Target="../media/image6.png"/></Relationships>
</file>

<file path=ppt/slides/_rels/slide3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png"/><Relationship Id="rId3" Type="http://schemas.microsoft.com/office/2007/relationships/media" Target="../media/media74.mp3"/><Relationship Id="rId7" Type="http://schemas.openxmlformats.org/officeDocument/2006/relationships/image" Target="../media/image56.jpeg"/><Relationship Id="rId12" Type="http://schemas.openxmlformats.org/officeDocument/2006/relationships/hyperlink" Target="https://hdeia.org/" TargetMode="External"/><Relationship Id="rId2" Type="http://schemas.openxmlformats.org/officeDocument/2006/relationships/audio" Target="../media/media73.mp3"/><Relationship Id="rId1" Type="http://schemas.microsoft.com/office/2007/relationships/media" Target="../media/media73.mp3"/><Relationship Id="rId6" Type="http://schemas.openxmlformats.org/officeDocument/2006/relationships/image" Target="../media/image50.jpeg"/><Relationship Id="rId11" Type="http://schemas.microsoft.com/office/2007/relationships/hdphoto" Target="../media/hdphoto1.wdp"/><Relationship Id="rId5" Type="http://schemas.openxmlformats.org/officeDocument/2006/relationships/slideLayout" Target="../slideLayouts/slideLayout2.xml"/><Relationship Id="rId10" Type="http://schemas.openxmlformats.org/officeDocument/2006/relationships/image" Target="../media/image6.png"/><Relationship Id="rId4" Type="http://schemas.openxmlformats.org/officeDocument/2006/relationships/audio" Target="../media/media74.mp3"/><Relationship Id="rId9" Type="http://schemas.openxmlformats.org/officeDocument/2006/relationships/image" Target="../media/image12.png"/></Relationships>
</file>

<file path=ppt/slides/_rels/slide3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76.mp3"/><Relationship Id="rId7" Type="http://schemas.openxmlformats.org/officeDocument/2006/relationships/image" Target="../media/image12.png"/><Relationship Id="rId2" Type="http://schemas.openxmlformats.org/officeDocument/2006/relationships/audio" Target="../media/media75.mp3"/><Relationship Id="rId1" Type="http://schemas.microsoft.com/office/2007/relationships/media" Target="../media/media75.mp3"/><Relationship Id="rId6" Type="http://schemas.openxmlformats.org/officeDocument/2006/relationships/image" Target="../media/image57.jpeg"/><Relationship Id="rId11" Type="http://schemas.openxmlformats.org/officeDocument/2006/relationships/image" Target="../media/image3.png"/><Relationship Id="rId5" Type="http://schemas.openxmlformats.org/officeDocument/2006/relationships/slideLayout" Target="../slideLayouts/slideLayout1.xml"/><Relationship Id="rId10" Type="http://schemas.openxmlformats.org/officeDocument/2006/relationships/hyperlink" Target="https://hdeia.org/" TargetMode="External"/><Relationship Id="rId4" Type="http://schemas.openxmlformats.org/officeDocument/2006/relationships/audio" Target="../media/media76.mp3"/><Relationship Id="rId9" Type="http://schemas.microsoft.com/office/2007/relationships/hdphoto" Target="../media/hdphoto1.wdp"/></Relationships>
</file>

<file path=ppt/slides/_rels/slide3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58.png"/><Relationship Id="rId18" Type="http://schemas.openxmlformats.org/officeDocument/2006/relationships/image" Target="../media/image63.png"/><Relationship Id="rId3" Type="http://schemas.microsoft.com/office/2007/relationships/media" Target="../media/media78.mp3"/><Relationship Id="rId21" Type="http://schemas.openxmlformats.org/officeDocument/2006/relationships/image" Target="../media/image3.png"/><Relationship Id="rId7" Type="http://schemas.openxmlformats.org/officeDocument/2006/relationships/hyperlink" Target="https://www.aoa.org/educate-your-community-with-cards/childrens-vision#:~:text=Children%20with%20uncorrected%20vision%20conditions,the%20tools%20to%20learn%20successfully" TargetMode="External"/><Relationship Id="rId12" Type="http://schemas.openxmlformats.org/officeDocument/2006/relationships/hyperlink" Target="https://nationalcenter.preventblindness.org/" TargetMode="External"/><Relationship Id="rId17" Type="http://schemas.openxmlformats.org/officeDocument/2006/relationships/image" Target="../media/image62.svg"/><Relationship Id="rId2" Type="http://schemas.openxmlformats.org/officeDocument/2006/relationships/audio" Target="../media/media77.mp3"/><Relationship Id="rId16" Type="http://schemas.openxmlformats.org/officeDocument/2006/relationships/image" Target="../media/image61.png"/><Relationship Id="rId20" Type="http://schemas.openxmlformats.org/officeDocument/2006/relationships/hyperlink" Target="https://hdeia.org/" TargetMode="External"/><Relationship Id="rId1" Type="http://schemas.microsoft.com/office/2007/relationships/media" Target="../media/media77.mp3"/><Relationship Id="rId6" Type="http://schemas.openxmlformats.org/officeDocument/2006/relationships/image" Target="../media/image7.jpeg"/><Relationship Id="rId11" Type="http://schemas.openxmlformats.org/officeDocument/2006/relationships/hyperlink" Target="https://www.optometrists.org/" TargetMode="External"/><Relationship Id="rId5" Type="http://schemas.openxmlformats.org/officeDocument/2006/relationships/slideLayout" Target="../slideLayouts/slideLayout2.xml"/><Relationship Id="rId15" Type="http://schemas.openxmlformats.org/officeDocument/2006/relationships/image" Target="../media/image60.png"/><Relationship Id="rId23" Type="http://schemas.microsoft.com/office/2007/relationships/hdphoto" Target="../media/hdphoto1.wdp"/><Relationship Id="rId10" Type="http://schemas.openxmlformats.org/officeDocument/2006/relationships/hyperlink" Target="https://www.myopiaawareness.org/" TargetMode="External"/><Relationship Id="rId19" Type="http://schemas.openxmlformats.org/officeDocument/2006/relationships/image" Target="../media/image64.svg"/><Relationship Id="rId4" Type="http://schemas.openxmlformats.org/officeDocument/2006/relationships/audio" Target="../media/media78.mp3"/><Relationship Id="rId9" Type="http://schemas.openxmlformats.org/officeDocument/2006/relationships/hyperlink" Target="https://infantsee.org/" TargetMode="External"/><Relationship Id="rId14" Type="http://schemas.openxmlformats.org/officeDocument/2006/relationships/image" Target="../media/image59.jpg"/><Relationship Id="rId22" Type="http://schemas.openxmlformats.org/officeDocument/2006/relationships/image" Target="../media/image12.png"/></Relationships>
</file>

<file path=ppt/slides/_rels/slide40.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67.svg"/><Relationship Id="rId18" Type="http://schemas.microsoft.com/office/2007/relationships/hdphoto" Target="../media/hdphoto1.wdp"/><Relationship Id="rId3" Type="http://schemas.microsoft.com/office/2007/relationships/media" Target="../media/media80.mp3"/><Relationship Id="rId7" Type="http://schemas.openxmlformats.org/officeDocument/2006/relationships/image" Target="../media/image65.gif"/><Relationship Id="rId12" Type="http://schemas.openxmlformats.org/officeDocument/2006/relationships/image" Target="../media/image66.png"/><Relationship Id="rId17" Type="http://schemas.openxmlformats.org/officeDocument/2006/relationships/image" Target="../media/image6.png"/><Relationship Id="rId2" Type="http://schemas.openxmlformats.org/officeDocument/2006/relationships/audio" Target="../media/media79.mp3"/><Relationship Id="rId16" Type="http://schemas.openxmlformats.org/officeDocument/2006/relationships/image" Target="../media/image12.png"/><Relationship Id="rId20" Type="http://schemas.openxmlformats.org/officeDocument/2006/relationships/image" Target="../media/image3.png"/><Relationship Id="rId1" Type="http://schemas.microsoft.com/office/2007/relationships/media" Target="../media/media79.mp3"/><Relationship Id="rId6" Type="http://schemas.openxmlformats.org/officeDocument/2006/relationships/image" Target="../media/image7.jpeg"/><Relationship Id="rId11" Type="http://schemas.openxmlformats.org/officeDocument/2006/relationships/hyperlink" Target="https://www.healthychildren.org/" TargetMode="External"/><Relationship Id="rId5" Type="http://schemas.openxmlformats.org/officeDocument/2006/relationships/slideLayout" Target="../slideLayouts/slideLayout2.xml"/><Relationship Id="rId15" Type="http://schemas.openxmlformats.org/officeDocument/2006/relationships/image" Target="../media/image69.svg"/><Relationship Id="rId10" Type="http://schemas.openxmlformats.org/officeDocument/2006/relationships/hyperlink" Target="https://www.nei.nih.gov/" TargetMode="External"/><Relationship Id="rId19" Type="http://schemas.openxmlformats.org/officeDocument/2006/relationships/hyperlink" Target="https://hdeia.org/" TargetMode="External"/><Relationship Id="rId4" Type="http://schemas.openxmlformats.org/officeDocument/2006/relationships/audio" Target="../media/media80.mp3"/><Relationship Id="rId9" Type="http://schemas.openxmlformats.org/officeDocument/2006/relationships/hyperlink" Target="https://www.cdc.gov/visionhealth" TargetMode="External"/><Relationship Id="rId14" Type="http://schemas.openxmlformats.org/officeDocument/2006/relationships/image" Target="../media/image68.png"/></Relationships>
</file>

<file path=ppt/slides/_rels/slide4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png"/><Relationship Id="rId3" Type="http://schemas.microsoft.com/office/2007/relationships/media" Target="../media/media82.mp3"/><Relationship Id="rId7" Type="http://schemas.openxmlformats.org/officeDocument/2006/relationships/image" Target="../media/image70.jpg"/><Relationship Id="rId12" Type="http://schemas.openxmlformats.org/officeDocument/2006/relationships/hyperlink" Target="https://hdeia.org/importance-of-eye-examinations/" TargetMode="External"/><Relationship Id="rId2" Type="http://schemas.openxmlformats.org/officeDocument/2006/relationships/audio" Target="../media/media81.mp3"/><Relationship Id="rId1" Type="http://schemas.microsoft.com/office/2007/relationships/media" Target="../media/media81.mp3"/><Relationship Id="rId6" Type="http://schemas.openxmlformats.org/officeDocument/2006/relationships/image" Target="../media/image7.jpeg"/><Relationship Id="rId11" Type="http://schemas.openxmlformats.org/officeDocument/2006/relationships/hyperlink" Target="https://hdeia.org/10-things-to-know-about-clinical-trials/" TargetMode="External"/><Relationship Id="rId5" Type="http://schemas.openxmlformats.org/officeDocument/2006/relationships/slideLayout" Target="../slideLayouts/slideLayout2.xml"/><Relationship Id="rId15" Type="http://schemas.microsoft.com/office/2007/relationships/hdphoto" Target="../media/hdphoto1.wdp"/><Relationship Id="rId10" Type="http://schemas.openxmlformats.org/officeDocument/2006/relationships/hyperlink" Target="https://hdeia.org/" TargetMode="External"/><Relationship Id="rId4" Type="http://schemas.openxmlformats.org/officeDocument/2006/relationships/audio" Target="../media/media82.mp3"/><Relationship Id="rId9" Type="http://schemas.openxmlformats.org/officeDocument/2006/relationships/hyperlink" Target="https://visionaware.org/" TargetMode="External"/><Relationship Id="rId14" Type="http://schemas.openxmlformats.org/officeDocument/2006/relationships/image" Target="../media/image12.png"/></Relationships>
</file>

<file path=ppt/slides/_rels/slide42.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png"/><Relationship Id="rId3" Type="http://schemas.microsoft.com/office/2007/relationships/media" Target="../media/media84.mp3"/><Relationship Id="rId7" Type="http://schemas.openxmlformats.org/officeDocument/2006/relationships/image" Target="../media/image7.jpeg"/><Relationship Id="rId12" Type="http://schemas.openxmlformats.org/officeDocument/2006/relationships/hyperlink" Target="https://hdeia.org/" TargetMode="External"/><Relationship Id="rId2" Type="http://schemas.openxmlformats.org/officeDocument/2006/relationships/audio" Target="../media/media83.mp3"/><Relationship Id="rId1" Type="http://schemas.microsoft.com/office/2007/relationships/media" Target="../media/media83.mp3"/><Relationship Id="rId6" Type="http://schemas.openxmlformats.org/officeDocument/2006/relationships/notesSlide" Target="../notesSlides/notesSlide30.xml"/><Relationship Id="rId11" Type="http://schemas.microsoft.com/office/2007/relationships/hdphoto" Target="../media/hdphoto1.wdp"/><Relationship Id="rId5" Type="http://schemas.openxmlformats.org/officeDocument/2006/relationships/slideLayout" Target="../slideLayouts/slideLayout2.xml"/><Relationship Id="rId10" Type="http://schemas.openxmlformats.org/officeDocument/2006/relationships/image" Target="../media/image6.png"/><Relationship Id="rId4" Type="http://schemas.openxmlformats.org/officeDocument/2006/relationships/audio" Target="../media/media84.mp3"/><Relationship Id="rId9" Type="http://schemas.openxmlformats.org/officeDocument/2006/relationships/image" Target="../media/image12.png"/></Relationships>
</file>

<file path=ppt/slides/_rels/slide4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3.png"/><Relationship Id="rId3" Type="http://schemas.microsoft.com/office/2007/relationships/media" Target="../media/media86.mp3"/><Relationship Id="rId7" Type="http://schemas.openxmlformats.org/officeDocument/2006/relationships/image" Target="../media/image7.jpeg"/><Relationship Id="rId12" Type="http://schemas.openxmlformats.org/officeDocument/2006/relationships/hyperlink" Target="https://hdeia.org/" TargetMode="External"/><Relationship Id="rId2" Type="http://schemas.openxmlformats.org/officeDocument/2006/relationships/audio" Target="../media/media85.mp3"/><Relationship Id="rId1" Type="http://schemas.microsoft.com/office/2007/relationships/media" Target="../media/media85.mp3"/><Relationship Id="rId6" Type="http://schemas.openxmlformats.org/officeDocument/2006/relationships/notesSlide" Target="../notesSlides/notesSlide31.xml"/><Relationship Id="rId11" Type="http://schemas.openxmlformats.org/officeDocument/2006/relationships/image" Target="../media/image25.png"/><Relationship Id="rId5" Type="http://schemas.openxmlformats.org/officeDocument/2006/relationships/slideLayout" Target="../slideLayouts/slideLayout2.xml"/><Relationship Id="rId10" Type="http://schemas.microsoft.com/office/2007/relationships/hdphoto" Target="../media/hdphoto1.wdp"/><Relationship Id="rId4" Type="http://schemas.openxmlformats.org/officeDocument/2006/relationships/audio" Target="../media/media86.mp3"/><Relationship Id="rId9" Type="http://schemas.openxmlformats.org/officeDocument/2006/relationships/image" Target="../media/image6.png"/></Relationships>
</file>

<file path=ppt/slides/_rels/slide44.xml.rels><?xml version="1.0" encoding="UTF-8" standalone="yes"?>
<Relationships xmlns="http://schemas.openxmlformats.org/package/2006/relationships"><Relationship Id="rId8" Type="http://schemas.openxmlformats.org/officeDocument/2006/relationships/image" Target="../media/image71.jpg"/><Relationship Id="rId13" Type="http://schemas.openxmlformats.org/officeDocument/2006/relationships/image" Target="../media/image5.svg"/><Relationship Id="rId3" Type="http://schemas.microsoft.com/office/2007/relationships/media" Target="../media/media88.mp3"/><Relationship Id="rId7" Type="http://schemas.openxmlformats.org/officeDocument/2006/relationships/image" Target="../media/image7.jpeg"/><Relationship Id="rId12" Type="http://schemas.openxmlformats.org/officeDocument/2006/relationships/image" Target="../media/image4.png"/><Relationship Id="rId2" Type="http://schemas.openxmlformats.org/officeDocument/2006/relationships/audio" Target="../media/media87.mp3"/><Relationship Id="rId1" Type="http://schemas.microsoft.com/office/2007/relationships/media" Target="../media/media87.mp3"/><Relationship Id="rId6" Type="http://schemas.openxmlformats.org/officeDocument/2006/relationships/notesSlide" Target="../notesSlides/notesSlide32.xml"/><Relationship Id="rId11" Type="http://schemas.openxmlformats.org/officeDocument/2006/relationships/hyperlink" Target="https://www.bauschfoundation.org/" TargetMode="External"/><Relationship Id="rId5" Type="http://schemas.openxmlformats.org/officeDocument/2006/relationships/slideLayout" Target="../slideLayouts/slideLayout7.xml"/><Relationship Id="rId15" Type="http://schemas.microsoft.com/office/2007/relationships/hdphoto" Target="../media/hdphoto1.wdp"/><Relationship Id="rId10" Type="http://schemas.openxmlformats.org/officeDocument/2006/relationships/image" Target="../media/image3.png"/><Relationship Id="rId4" Type="http://schemas.openxmlformats.org/officeDocument/2006/relationships/audio" Target="../media/media88.mp3"/><Relationship Id="rId9" Type="http://schemas.openxmlformats.org/officeDocument/2006/relationships/hyperlink" Target="https://hdeia.org/" TargetMode="External"/><Relationship Id="rId14" Type="http://schemas.openxmlformats.org/officeDocument/2006/relationships/image" Target="../media/image12.png"/></Relationships>
</file>

<file path=ppt/slides/_rels/slide45.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90.mp3"/><Relationship Id="rId7" Type="http://schemas.openxmlformats.org/officeDocument/2006/relationships/image" Target="../media/image3.png"/><Relationship Id="rId2" Type="http://schemas.openxmlformats.org/officeDocument/2006/relationships/audio" Target="../media/media89.mp3"/><Relationship Id="rId1" Type="http://schemas.microsoft.com/office/2007/relationships/media" Target="../media/media89.mp3"/><Relationship Id="rId6" Type="http://schemas.openxmlformats.org/officeDocument/2006/relationships/image" Target="../media/image7.jpeg"/><Relationship Id="rId5" Type="http://schemas.openxmlformats.org/officeDocument/2006/relationships/slideLayout" Target="../slideLayouts/slideLayout2.xml"/><Relationship Id="rId10" Type="http://schemas.microsoft.com/office/2007/relationships/hdphoto" Target="../media/hdphoto1.wdp"/><Relationship Id="rId4" Type="http://schemas.openxmlformats.org/officeDocument/2006/relationships/audio" Target="../media/media90.mp3"/><Relationship Id="rId9" Type="http://schemas.openxmlformats.org/officeDocument/2006/relationships/image" Target="../media/image6.png"/></Relationships>
</file>

<file path=ppt/slides/_rels/slide46.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92.mp3"/><Relationship Id="rId7" Type="http://schemas.openxmlformats.org/officeDocument/2006/relationships/image" Target="../media/image3.png"/><Relationship Id="rId2" Type="http://schemas.openxmlformats.org/officeDocument/2006/relationships/audio" Target="../media/media91.mp3"/><Relationship Id="rId1" Type="http://schemas.microsoft.com/office/2007/relationships/media" Target="../media/media91.mp3"/><Relationship Id="rId6" Type="http://schemas.openxmlformats.org/officeDocument/2006/relationships/image" Target="../media/image7.jpeg"/><Relationship Id="rId5" Type="http://schemas.openxmlformats.org/officeDocument/2006/relationships/slideLayout" Target="../slideLayouts/slideLayout2.xml"/><Relationship Id="rId10" Type="http://schemas.microsoft.com/office/2007/relationships/hdphoto" Target="../media/hdphoto1.wdp"/><Relationship Id="rId4" Type="http://schemas.openxmlformats.org/officeDocument/2006/relationships/audio" Target="../media/media92.mp3"/><Relationship Id="rId9" Type="http://schemas.openxmlformats.org/officeDocument/2006/relationships/image" Target="../media/image6.png"/></Relationships>
</file>

<file path=ppt/slides/_rels/slide47.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94.mp3"/><Relationship Id="rId7" Type="http://schemas.openxmlformats.org/officeDocument/2006/relationships/image" Target="../media/image3.png"/><Relationship Id="rId2" Type="http://schemas.openxmlformats.org/officeDocument/2006/relationships/audio" Target="../media/media93.mp3"/><Relationship Id="rId1" Type="http://schemas.microsoft.com/office/2007/relationships/media" Target="../media/media93.mp3"/><Relationship Id="rId6" Type="http://schemas.openxmlformats.org/officeDocument/2006/relationships/image" Target="../media/image7.jpeg"/><Relationship Id="rId5" Type="http://schemas.openxmlformats.org/officeDocument/2006/relationships/slideLayout" Target="../slideLayouts/slideLayout2.xml"/><Relationship Id="rId10" Type="http://schemas.microsoft.com/office/2007/relationships/hdphoto" Target="../media/hdphoto1.wdp"/><Relationship Id="rId4" Type="http://schemas.openxmlformats.org/officeDocument/2006/relationships/audio" Target="../media/media94.mp3"/><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1034" name="Picture 10">
            <a:extLst>
              <a:ext uri="{FF2B5EF4-FFF2-40B4-BE49-F238E27FC236}">
                <a16:creationId xmlns:a16="http://schemas.microsoft.com/office/drawing/2014/main" id="{F0A9D265-0F1A-409E-984B-8AB618E0D958}"/>
              </a:ext>
            </a:extLst>
          </p:cNvPr>
          <p:cNvPicPr>
            <a:picLocks noChangeAspect="1" noChangeArrowheads="1"/>
          </p:cNvPicPr>
          <p:nvPr/>
        </p:nvPicPr>
        <p:blipFill rotWithShape="1">
          <a:blip r:embed="rId7">
            <a:extLst>
              <a:ext uri="{28A0092B-C50C-407E-A947-70E740481C1C}">
                <a14:useLocalDpi xmlns:a14="http://schemas.microsoft.com/office/drawing/2010/main"/>
              </a:ext>
            </a:extLst>
          </a:blip>
          <a:srcRect/>
          <a:stretch/>
        </p:blipFill>
        <p:spPr bwMode="auto">
          <a:xfrm rot="10800000">
            <a:off x="-1" y="-2"/>
            <a:ext cx="12191998" cy="68580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CB616F4-B8A0-4A97-BB83-498C4796E902}"/>
              </a:ext>
            </a:extLst>
          </p:cNvPr>
          <p:cNvPicPr>
            <a:picLocks noChangeAspect="1" noChangeArrowheads="1"/>
          </p:cNvPicPr>
          <p:nvPr/>
        </p:nvPicPr>
        <p:blipFill rotWithShape="1">
          <a:blip r:embed="rId8">
            <a:extLst>
              <a:ext uri="{28A0092B-C50C-407E-A947-70E740481C1C}">
                <a14:useLocalDpi xmlns:a14="http://schemas.microsoft.com/office/drawing/2010/main"/>
              </a:ext>
            </a:extLst>
          </a:blip>
          <a:srcRect/>
          <a:stretch/>
        </p:blipFill>
        <p:spPr bwMode="auto">
          <a:xfrm>
            <a:off x="3676651" y="4433234"/>
            <a:ext cx="4838699" cy="2424766"/>
          </a:xfrm>
          <a:prstGeom prst="round2Same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9D520DEF-279E-4185-B803-0DA132F846F5}"/>
              </a:ext>
            </a:extLst>
          </p:cNvPr>
          <p:cNvSpPr/>
          <p:nvPr/>
        </p:nvSpPr>
        <p:spPr>
          <a:xfrm>
            <a:off x="8671989" y="5725160"/>
            <a:ext cx="3374586" cy="100950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a:hlinkClick r:id="rId9"/>
            <a:extLst>
              <a:ext uri="{FF2B5EF4-FFF2-40B4-BE49-F238E27FC236}">
                <a16:creationId xmlns:a16="http://schemas.microsoft.com/office/drawing/2014/main" id="{F565567F-47F2-4820-B45B-BB7D5432B1A8}"/>
              </a:ext>
            </a:extLst>
          </p:cNvPr>
          <p:cNvPicPr>
            <a:picLocks noChangeAspect="1"/>
          </p:cNvPicPr>
          <p:nvPr/>
        </p:nvPicPr>
        <p:blipFill>
          <a:blip r:embed="rId10"/>
          <a:stretch>
            <a:fillRect/>
          </a:stretch>
        </p:blipFill>
        <p:spPr>
          <a:xfrm>
            <a:off x="8671989" y="5683105"/>
            <a:ext cx="3374586" cy="1093615"/>
          </a:xfrm>
          <a:prstGeom prst="rect">
            <a:avLst/>
          </a:prstGeom>
        </p:spPr>
      </p:pic>
      <p:sp>
        <p:nvSpPr>
          <p:cNvPr id="2" name="Rectangle: Rounded Corners 1">
            <a:extLst>
              <a:ext uri="{FF2B5EF4-FFF2-40B4-BE49-F238E27FC236}">
                <a16:creationId xmlns:a16="http://schemas.microsoft.com/office/drawing/2014/main" id="{1432FD91-1DBA-47EF-90D3-853BFC54D7D7}"/>
              </a:ext>
            </a:extLst>
          </p:cNvPr>
          <p:cNvSpPr/>
          <p:nvPr/>
        </p:nvSpPr>
        <p:spPr>
          <a:xfrm>
            <a:off x="145425" y="603910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6E41B2B-861F-471A-8BA7-5B5156833274}"/>
              </a:ext>
            </a:extLst>
          </p:cNvPr>
          <p:cNvSpPr/>
          <p:nvPr/>
        </p:nvSpPr>
        <p:spPr>
          <a:xfrm>
            <a:off x="457246" y="613886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10" name="Rectangle 9">
            <a:extLst>
              <a:ext uri="{FF2B5EF4-FFF2-40B4-BE49-F238E27FC236}">
                <a16:creationId xmlns:a16="http://schemas.microsoft.com/office/drawing/2014/main" id="{6CE6094D-A5E3-4AC4-89F5-F2E884A2DF30}"/>
              </a:ext>
            </a:extLst>
          </p:cNvPr>
          <p:cNvSpPr/>
          <p:nvPr/>
        </p:nvSpPr>
        <p:spPr>
          <a:xfrm>
            <a:off x="457246" y="636922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sp>
        <p:nvSpPr>
          <p:cNvPr id="4" name="Rectangle 3">
            <a:extLst>
              <a:ext uri="{FF2B5EF4-FFF2-40B4-BE49-F238E27FC236}">
                <a16:creationId xmlns:a16="http://schemas.microsoft.com/office/drawing/2014/main" id="{DEB11549-315A-4F20-98A1-88AEA0941A9D}"/>
              </a:ext>
            </a:extLst>
          </p:cNvPr>
          <p:cNvSpPr/>
          <p:nvPr/>
        </p:nvSpPr>
        <p:spPr>
          <a:xfrm>
            <a:off x="304800" y="257875"/>
            <a:ext cx="11582400" cy="2539157"/>
          </a:xfrm>
          <a:prstGeom prst="rect">
            <a:avLst/>
          </a:prstGeom>
        </p:spPr>
        <p:txBody>
          <a:bodyPr wrap="square">
            <a:spAutoFit/>
          </a:bodyPr>
          <a:lstStyle/>
          <a:p>
            <a:pPr algn="ctr"/>
            <a:r>
              <a:rPr lang="en-GB" sz="4800" dirty="0">
                <a:solidFill>
                  <a:schemeClr val="tx1"/>
                </a:solidFill>
                <a:latin typeface="Barlow SemiBold" panose="00000700000000000000" pitchFamily="2" charset="0"/>
                <a:cs typeface="Antique Legacy Semibold" panose="020B0704010101010104" pitchFamily="34" charset="0"/>
              </a:rPr>
              <a:t>Multi-language patient health webinar</a:t>
            </a:r>
          </a:p>
          <a:p>
            <a:pPr algn="ctr"/>
            <a:r>
              <a:rPr lang="en-GB" sz="3600" dirty="0">
                <a:solidFill>
                  <a:srgbClr val="C00000"/>
                </a:solidFill>
                <a:latin typeface="Barlow SemiBold" panose="00000700000000000000" pitchFamily="2" charset="0"/>
                <a:cs typeface="Antique Legacy Semibold" panose="020B0704010101010104" pitchFamily="34" charset="0"/>
              </a:rPr>
              <a:t>“Seeing the world through little eyes”</a:t>
            </a:r>
            <a:endParaRPr lang="en-GB" sz="600" dirty="0">
              <a:solidFill>
                <a:srgbClr val="C00000"/>
              </a:solidFill>
              <a:latin typeface="Barlow SemiBold" panose="00000700000000000000" pitchFamily="2" charset="0"/>
              <a:cs typeface="Antique Legacy Semibold" panose="020B0704010101010104" pitchFamily="34" charset="0"/>
            </a:endParaRPr>
          </a:p>
          <a:p>
            <a:pPr algn="ctr"/>
            <a:r>
              <a:rPr lang="en-GB" sz="600" dirty="0">
                <a:solidFill>
                  <a:srgbClr val="C00000"/>
                </a:solidFill>
                <a:latin typeface="Barlow SemiBold" panose="00000700000000000000" pitchFamily="2" charset="0"/>
                <a:cs typeface="Antique Legacy Semibold" panose="020B0704010101010104" pitchFamily="34" charset="0"/>
              </a:rPr>
              <a:t> </a:t>
            </a:r>
          </a:p>
          <a:p>
            <a:pPr algn="ctr"/>
            <a:r>
              <a:rPr lang="en-GB" sz="3600" dirty="0">
                <a:solidFill>
                  <a:schemeClr val="tx1"/>
                </a:solidFill>
                <a:latin typeface="Barlow SemiBold" panose="00000700000000000000" pitchFamily="2" charset="0"/>
                <a:cs typeface="Antique Legacy Semibold" panose="020B0704010101010104" pitchFamily="34" charset="0"/>
              </a:rPr>
              <a:t> </a:t>
            </a:r>
            <a:r>
              <a:rPr lang="en-GB" sz="2800" dirty="0">
                <a:solidFill>
                  <a:schemeClr val="tx1"/>
                </a:solidFill>
                <a:latin typeface="Barlow SemiBold" panose="00000700000000000000" pitchFamily="2" charset="0"/>
                <a:cs typeface="Antique Legacy Semibold" panose="020B0704010101010104" pitchFamily="34" charset="0"/>
              </a:rPr>
              <a:t>Presented by:</a:t>
            </a:r>
          </a:p>
          <a:p>
            <a:pPr algn="ctr"/>
            <a:r>
              <a:rPr lang="en-GB" sz="2800" dirty="0">
                <a:solidFill>
                  <a:srgbClr val="C00000"/>
                </a:solidFill>
                <a:latin typeface="Barlow SemiBold" panose="00000700000000000000" pitchFamily="2" charset="0"/>
                <a:cs typeface="Antique Legacy Semibold" panose="020B0704010101010104" pitchFamily="34" charset="0"/>
              </a:rPr>
              <a:t>H</a:t>
            </a:r>
            <a:r>
              <a:rPr lang="en-GB" sz="2800" dirty="0">
                <a:solidFill>
                  <a:schemeClr val="tx1"/>
                </a:solidFill>
                <a:latin typeface="Barlow SemiBold" panose="00000700000000000000" pitchFamily="2" charset="0"/>
                <a:cs typeface="Antique Legacy Semibold" panose="020B0704010101010104" pitchFamily="34" charset="0"/>
              </a:rPr>
              <a:t>ealth </a:t>
            </a:r>
            <a:r>
              <a:rPr lang="en-GB" sz="2800" dirty="0">
                <a:solidFill>
                  <a:srgbClr val="C00000"/>
                </a:solidFill>
                <a:latin typeface="Barlow SemiBold" panose="00000700000000000000" pitchFamily="2" charset="0"/>
                <a:cs typeface="Antique Legacy Semibold" panose="020B0704010101010104" pitchFamily="34" charset="0"/>
              </a:rPr>
              <a:t>D</a:t>
            </a:r>
            <a:r>
              <a:rPr lang="en-GB" sz="2800" dirty="0">
                <a:solidFill>
                  <a:schemeClr val="tx1"/>
                </a:solidFill>
                <a:latin typeface="Barlow SemiBold" panose="00000700000000000000" pitchFamily="2" charset="0"/>
                <a:cs typeface="Antique Legacy Semibold" panose="020B0704010101010104" pitchFamily="34" charset="0"/>
              </a:rPr>
              <a:t>iversity </a:t>
            </a:r>
            <a:r>
              <a:rPr lang="en-GB" sz="2800" dirty="0">
                <a:solidFill>
                  <a:srgbClr val="C00000"/>
                </a:solidFill>
                <a:latin typeface="Barlow SemiBold" panose="00000700000000000000" pitchFamily="2" charset="0"/>
                <a:cs typeface="Antique Legacy Semibold" panose="020B0704010101010104" pitchFamily="34" charset="0"/>
              </a:rPr>
              <a:t>E</a:t>
            </a:r>
            <a:r>
              <a:rPr lang="en-GB" sz="2800" dirty="0">
                <a:solidFill>
                  <a:schemeClr val="tx1"/>
                </a:solidFill>
                <a:latin typeface="Barlow SemiBold" panose="00000700000000000000" pitchFamily="2" charset="0"/>
                <a:cs typeface="Antique Legacy Semibold" panose="020B0704010101010104" pitchFamily="34" charset="0"/>
              </a:rPr>
              <a:t>quity and </a:t>
            </a:r>
            <a:r>
              <a:rPr lang="en-GB" sz="2800" dirty="0">
                <a:solidFill>
                  <a:srgbClr val="C00000"/>
                </a:solidFill>
                <a:latin typeface="Barlow SemiBold" panose="00000700000000000000" pitchFamily="2" charset="0"/>
                <a:cs typeface="Antique Legacy Semibold" panose="020B0704010101010104" pitchFamily="34" charset="0"/>
              </a:rPr>
              <a:t>I</a:t>
            </a:r>
            <a:r>
              <a:rPr lang="en-GB" sz="2800" dirty="0">
                <a:solidFill>
                  <a:schemeClr val="tx1"/>
                </a:solidFill>
                <a:latin typeface="Barlow SemiBold" panose="00000700000000000000" pitchFamily="2" charset="0"/>
                <a:cs typeface="Antique Legacy Semibold" panose="020B0704010101010104" pitchFamily="34" charset="0"/>
              </a:rPr>
              <a:t>nclusion </a:t>
            </a:r>
            <a:r>
              <a:rPr lang="en-GB" sz="2800" dirty="0">
                <a:solidFill>
                  <a:srgbClr val="C00000"/>
                </a:solidFill>
                <a:latin typeface="Barlow SemiBold" panose="00000700000000000000" pitchFamily="2" charset="0"/>
                <a:cs typeface="Antique Legacy Semibold" panose="020B0704010101010104" pitchFamily="34" charset="0"/>
              </a:rPr>
              <a:t>A</a:t>
            </a:r>
            <a:r>
              <a:rPr lang="en-GB" sz="2800" dirty="0">
                <a:solidFill>
                  <a:schemeClr val="tx1"/>
                </a:solidFill>
                <a:latin typeface="Barlow SemiBold" panose="00000700000000000000" pitchFamily="2" charset="0"/>
                <a:cs typeface="Antique Legacy Semibold" panose="020B0704010101010104" pitchFamily="34" charset="0"/>
              </a:rPr>
              <a:t>lliance</a:t>
            </a:r>
            <a:endParaRPr lang="en-IN" sz="2800" dirty="0">
              <a:latin typeface="Barlow SemiBold" panose="00000700000000000000" pitchFamily="2" charset="0"/>
              <a:cs typeface="Antique Legacy Semibold" panose="020B0704010101010104" pitchFamily="34" charset="0"/>
            </a:endParaRPr>
          </a:p>
        </p:txBody>
      </p:sp>
      <p:cxnSp>
        <p:nvCxnSpPr>
          <p:cNvPr id="20" name="Straight Connector 19">
            <a:extLst>
              <a:ext uri="{FF2B5EF4-FFF2-40B4-BE49-F238E27FC236}">
                <a16:creationId xmlns:a16="http://schemas.microsoft.com/office/drawing/2014/main" id="{D414D4E7-3E5F-4043-B223-C1B86D684F53}"/>
              </a:ext>
            </a:extLst>
          </p:cNvPr>
          <p:cNvCxnSpPr/>
          <p:nvPr/>
        </p:nvCxnSpPr>
        <p:spPr>
          <a:xfrm>
            <a:off x="4131733" y="2895728"/>
            <a:ext cx="3928534"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16BE444A-D8B3-40E7-BD72-DDE0DBA314F6}"/>
              </a:ext>
            </a:extLst>
          </p:cNvPr>
          <p:cNvSpPr/>
          <p:nvPr/>
        </p:nvSpPr>
        <p:spPr>
          <a:xfrm>
            <a:off x="2988732" y="2994425"/>
            <a:ext cx="6214536" cy="830997"/>
          </a:xfrm>
          <a:prstGeom prst="rect">
            <a:avLst/>
          </a:prstGeom>
        </p:spPr>
        <p:txBody>
          <a:bodyPr wrap="square">
            <a:spAutoFit/>
          </a:bodyPr>
          <a:lstStyle/>
          <a:p>
            <a:pPr marL="0" lvl="0" indent="0" algn="ctr"/>
            <a:r>
              <a:rPr lang="en-GB" sz="2400" dirty="0">
                <a:solidFill>
                  <a:schemeClr val="tx1"/>
                </a:solidFill>
              </a:rPr>
              <a:t>Made possible with a generous donation by: </a:t>
            </a:r>
          </a:p>
          <a:p>
            <a:pPr marL="0" lvl="0" indent="0" algn="ctr"/>
            <a:r>
              <a:rPr lang="en-GB" sz="2400" b="1" dirty="0">
                <a:solidFill>
                  <a:schemeClr val="tx1"/>
                </a:solidFill>
                <a:hlinkClick r:id="rId11">
                  <a:extLst>
                    <a:ext uri="{A12FA001-AC4F-418D-AE19-62706E023703}">
                      <ahyp:hlinkClr xmlns:ahyp="http://schemas.microsoft.com/office/drawing/2018/hyperlinkcolor" val="tx"/>
                    </a:ext>
                  </a:extLst>
                </a:hlinkClick>
              </a:rPr>
              <a:t>The Bausch Health Foundation</a:t>
            </a:r>
            <a:endParaRPr lang="en-GB" sz="2400" b="1" dirty="0">
              <a:solidFill>
                <a:schemeClr val="tx1"/>
              </a:solidFill>
            </a:endParaRPr>
          </a:p>
        </p:txBody>
      </p:sp>
      <p:pic>
        <p:nvPicPr>
          <p:cNvPr id="15" name="Graphic 14">
            <a:hlinkClick r:id="rId11"/>
            <a:extLst>
              <a:ext uri="{FF2B5EF4-FFF2-40B4-BE49-F238E27FC236}">
                <a16:creationId xmlns:a16="http://schemas.microsoft.com/office/drawing/2014/main" id="{50D7F449-B9C0-4CC6-B878-20F2025CA1C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166659" y="3917028"/>
            <a:ext cx="3858683" cy="246401"/>
          </a:xfrm>
          <a:prstGeom prst="rect">
            <a:avLst/>
          </a:prstGeom>
        </p:spPr>
      </p:pic>
      <p:pic>
        <p:nvPicPr>
          <p:cNvPr id="6" name="Spanish_Slide_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299527" y="6397744"/>
            <a:ext cx="158400" cy="158400"/>
          </a:xfrm>
          <a:prstGeom prst="rect">
            <a:avLst/>
          </a:prstGeom>
        </p:spPr>
      </p:pic>
      <p:pic>
        <p:nvPicPr>
          <p:cNvPr id="12" name="slide 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extLst>
              <a:ext uri="{BEBA8EAE-BF5A-486C-A8C5-ECC9F3942E4B}">
                <a14:imgProps xmlns:a14="http://schemas.microsoft.com/office/drawing/2010/main">
                  <a14:imgLayer r:embed="rId15">
                    <a14:imgEffect>
                      <a14:brightnessContrast bright="-40000" contrast="40000"/>
                    </a14:imgEffect>
                  </a14:imgLayer>
                </a14:imgProps>
              </a:ext>
            </a:extLst>
          </a:blip>
          <a:stretch>
            <a:fillRect/>
          </a:stretch>
        </p:blipFill>
        <p:spPr>
          <a:xfrm>
            <a:off x="299527" y="6167383"/>
            <a:ext cx="158400" cy="158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14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6068" fill="hold"/>
                                        <p:tgtEl>
                                          <p:spTgt spid="12"/>
                                        </p:tgtEl>
                                      </p:cBhvr>
                                    </p:cmd>
                                  </p:childTnLst>
                                </p:cTn>
                              </p:par>
                            </p:childTnLst>
                          </p:cTn>
                        </p:par>
                      </p:childTnLst>
                    </p:cTn>
                  </p:par>
                </p:childTnLst>
              </p:cTn>
              <p:nextCondLst>
                <p:cond evt="onClick" delay="0">
                  <p:tgtEl>
                    <p:spTgt spid="12"/>
                  </p:tgtEl>
                </p:cond>
              </p:nextCondLst>
            </p:seq>
            <p:audio>
              <p:cMediaNode vol="80000">
                <p:cTn id="13" fill="hold" display="0">
                  <p:stCondLst>
                    <p:cond delay="indefinite"/>
                  </p:stCondLst>
                  <p:endCondLst>
                    <p:cond evt="onStopAudio" delay="0">
                      <p:tgtEl>
                        <p:sldTgt/>
                      </p:tgtEl>
                    </p:cond>
                  </p:endCondLst>
                </p:cTn>
                <p:tgtEl>
                  <p:spTgt spid="1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B9A765BC-E449-4975-868D-65036FE8ABB6}"/>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1" name="Rectangle 30">
            <a:extLst>
              <a:ext uri="{FF2B5EF4-FFF2-40B4-BE49-F238E27FC236}">
                <a16:creationId xmlns:a16="http://schemas.microsoft.com/office/drawing/2014/main" id="{A19C824C-0B6E-4395-9839-B16719B8446F}"/>
              </a:ext>
            </a:extLst>
          </p:cNvPr>
          <p:cNvSpPr/>
          <p:nvPr/>
        </p:nvSpPr>
        <p:spPr>
          <a:xfrm>
            <a:off x="-1" y="211717"/>
            <a:ext cx="11825589" cy="1728439"/>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92D14B57-E25A-419F-9F59-05EF1968993E}"/>
              </a:ext>
            </a:extLst>
          </p:cNvPr>
          <p:cNvSpPr/>
          <p:nvPr/>
        </p:nvSpPr>
        <p:spPr>
          <a:xfrm>
            <a:off x="-1" y="5862"/>
            <a:ext cx="145425" cy="21531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itle 1">
            <a:extLst>
              <a:ext uri="{FF2B5EF4-FFF2-40B4-BE49-F238E27FC236}">
                <a16:creationId xmlns:a16="http://schemas.microsoft.com/office/drawing/2014/main" id="{E474673E-19AB-4511-9E9E-D5A68E253446}"/>
              </a:ext>
            </a:extLst>
          </p:cNvPr>
          <p:cNvSpPr txBox="1">
            <a:spLocks/>
          </p:cNvSpPr>
          <p:nvPr/>
        </p:nvSpPr>
        <p:spPr>
          <a:xfrm>
            <a:off x="383585" y="381284"/>
            <a:ext cx="10767016" cy="13893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2800" dirty="0">
                <a:solidFill>
                  <a:schemeClr val="tx1"/>
                </a:solidFill>
                <a:latin typeface="Barlow SemiBold" panose="00000700000000000000" pitchFamily="2" charset="0"/>
              </a:rPr>
              <a:t>HDEIA Mission:</a:t>
            </a:r>
          </a:p>
          <a:p>
            <a:r>
              <a:rPr lang="en-GB" sz="2400" dirty="0">
                <a:solidFill>
                  <a:schemeClr val="tx1"/>
                </a:solidFill>
                <a:latin typeface="+mj-lt"/>
              </a:rPr>
              <a:t>Advance access to health and provide educational resources for underserved populations, promote diversity in clinical trial research and STEM, to contribute to improving healthcare and health care related economy globally.</a:t>
            </a:r>
          </a:p>
        </p:txBody>
      </p:sp>
      <p:sp>
        <p:nvSpPr>
          <p:cNvPr id="11" name="Rectangle: Rounded Corners 10">
            <a:extLst>
              <a:ext uri="{FF2B5EF4-FFF2-40B4-BE49-F238E27FC236}">
                <a16:creationId xmlns:a16="http://schemas.microsoft.com/office/drawing/2014/main" id="{450B2F22-60C5-436E-A309-7E23F213BB17}"/>
              </a:ext>
            </a:extLst>
          </p:cNvPr>
          <p:cNvSpPr/>
          <p:nvPr/>
        </p:nvSpPr>
        <p:spPr>
          <a:xfrm>
            <a:off x="366412" y="2301699"/>
            <a:ext cx="5562600" cy="1728439"/>
          </a:xfrm>
          <a:prstGeom prst="roundRect">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Rounded Corners 16">
            <a:extLst>
              <a:ext uri="{FF2B5EF4-FFF2-40B4-BE49-F238E27FC236}">
                <a16:creationId xmlns:a16="http://schemas.microsoft.com/office/drawing/2014/main" id="{C60A7A24-6DCA-4D7F-8489-C6031ABB24B0}"/>
              </a:ext>
            </a:extLst>
          </p:cNvPr>
          <p:cNvSpPr/>
          <p:nvPr/>
        </p:nvSpPr>
        <p:spPr>
          <a:xfrm>
            <a:off x="6262989" y="2301699"/>
            <a:ext cx="5562600" cy="1728439"/>
          </a:xfrm>
          <a:prstGeom prst="roundRect">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Rounded Corners 18">
            <a:extLst>
              <a:ext uri="{FF2B5EF4-FFF2-40B4-BE49-F238E27FC236}">
                <a16:creationId xmlns:a16="http://schemas.microsoft.com/office/drawing/2014/main" id="{EFCC2AE8-2CEC-4D35-B593-2CBA62171AFF}"/>
              </a:ext>
            </a:extLst>
          </p:cNvPr>
          <p:cNvSpPr/>
          <p:nvPr/>
        </p:nvSpPr>
        <p:spPr>
          <a:xfrm>
            <a:off x="366412" y="4192524"/>
            <a:ext cx="5562600" cy="1460257"/>
          </a:xfrm>
          <a:prstGeom prst="roundRect">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Rounded Corners 20">
            <a:extLst>
              <a:ext uri="{FF2B5EF4-FFF2-40B4-BE49-F238E27FC236}">
                <a16:creationId xmlns:a16="http://schemas.microsoft.com/office/drawing/2014/main" id="{101CD019-1744-4E49-AC13-0C404C133AE0}"/>
              </a:ext>
            </a:extLst>
          </p:cNvPr>
          <p:cNvSpPr/>
          <p:nvPr/>
        </p:nvSpPr>
        <p:spPr>
          <a:xfrm>
            <a:off x="6262989" y="4192524"/>
            <a:ext cx="5562600" cy="1460257"/>
          </a:xfrm>
          <a:prstGeom prst="roundRect">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Rectangle 21">
            <a:extLst>
              <a:ext uri="{FF2B5EF4-FFF2-40B4-BE49-F238E27FC236}">
                <a16:creationId xmlns:a16="http://schemas.microsoft.com/office/drawing/2014/main" id="{A7BBB4EF-7154-4C63-8967-F9A5B4CFD4FD}"/>
              </a:ext>
            </a:extLst>
          </p:cNvPr>
          <p:cNvSpPr/>
          <p:nvPr/>
        </p:nvSpPr>
        <p:spPr>
          <a:xfrm>
            <a:off x="7371080" y="4322488"/>
            <a:ext cx="4420541" cy="1200329"/>
          </a:xfrm>
          <a:prstGeom prst="rect">
            <a:avLst/>
          </a:prstGeom>
        </p:spPr>
        <p:txBody>
          <a:bodyPr wrap="square">
            <a:spAutoFit/>
          </a:bodyPr>
          <a:lstStyle/>
          <a:p>
            <a:pPr marL="114300"/>
            <a:r>
              <a:rPr lang="en-US" sz="2400" b="1" dirty="0"/>
              <a:t>Strengthens Public Health</a:t>
            </a:r>
          </a:p>
          <a:p>
            <a:pPr marL="114300" indent="0">
              <a:buNone/>
            </a:pPr>
            <a:r>
              <a:rPr lang="en-US" sz="2400" dirty="0"/>
              <a:t>Increases trust, compliance, and crisis response.</a:t>
            </a:r>
          </a:p>
        </p:txBody>
      </p:sp>
      <p:sp>
        <p:nvSpPr>
          <p:cNvPr id="40" name="Rectangle: Rounded Corners 39">
            <a:extLst>
              <a:ext uri="{FF2B5EF4-FFF2-40B4-BE49-F238E27FC236}">
                <a16:creationId xmlns:a16="http://schemas.microsoft.com/office/drawing/2014/main" id="{5C42D9C7-3CAE-4314-A7FF-F24304F03DF8}"/>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1" name="Rectangle 40">
            <a:extLst>
              <a:ext uri="{FF2B5EF4-FFF2-40B4-BE49-F238E27FC236}">
                <a16:creationId xmlns:a16="http://schemas.microsoft.com/office/drawing/2014/main" id="{BEA2B505-C3C2-43F9-BAA4-CFDE5134B722}"/>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42" name="Rectangle 41">
            <a:extLst>
              <a:ext uri="{FF2B5EF4-FFF2-40B4-BE49-F238E27FC236}">
                <a16:creationId xmlns:a16="http://schemas.microsoft.com/office/drawing/2014/main" id="{4DBA081A-1CCA-47EB-8B21-7DAC47B79085}"/>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7" name="Group 6">
            <a:extLst>
              <a:ext uri="{FF2B5EF4-FFF2-40B4-BE49-F238E27FC236}">
                <a16:creationId xmlns:a16="http://schemas.microsoft.com/office/drawing/2014/main" id="{4A574AA3-5C7D-445F-8B30-C4F19C1DAF48}"/>
              </a:ext>
            </a:extLst>
          </p:cNvPr>
          <p:cNvGrpSpPr/>
          <p:nvPr/>
        </p:nvGrpSpPr>
        <p:grpSpPr>
          <a:xfrm>
            <a:off x="509050" y="2381088"/>
            <a:ext cx="5277324" cy="1569660"/>
            <a:chOff x="605824" y="1355872"/>
            <a:chExt cx="5277324" cy="1569660"/>
          </a:xfrm>
        </p:grpSpPr>
        <p:sp>
          <p:nvSpPr>
            <p:cNvPr id="12" name="Rectangle 11">
              <a:extLst>
                <a:ext uri="{FF2B5EF4-FFF2-40B4-BE49-F238E27FC236}">
                  <a16:creationId xmlns:a16="http://schemas.microsoft.com/office/drawing/2014/main" id="{773B8CBB-A66B-4D70-B2B3-EDE938B28EAF}"/>
                </a:ext>
              </a:extLst>
            </p:cNvPr>
            <p:cNvSpPr/>
            <p:nvPr/>
          </p:nvSpPr>
          <p:spPr>
            <a:xfrm>
              <a:off x="1346200" y="1355872"/>
              <a:ext cx="4536948" cy="1569660"/>
            </a:xfrm>
            <a:prstGeom prst="rect">
              <a:avLst/>
            </a:prstGeom>
          </p:spPr>
          <p:txBody>
            <a:bodyPr wrap="square">
              <a:spAutoFit/>
            </a:bodyPr>
            <a:lstStyle/>
            <a:p>
              <a:pPr marL="114300" indent="0">
                <a:buNone/>
              </a:pPr>
              <a:r>
                <a:rPr lang="en-US" sz="2400" b="1" dirty="0"/>
                <a:t>Empowers Individuals</a:t>
              </a:r>
            </a:p>
            <a:p>
              <a:pPr marL="114300" indent="0">
                <a:buNone/>
              </a:pPr>
              <a:r>
                <a:rPr lang="en-US" sz="2400" dirty="0"/>
                <a:t>Helps people understand their health and make informed decisions.</a:t>
              </a:r>
            </a:p>
          </p:txBody>
        </p:sp>
        <p:pic>
          <p:nvPicPr>
            <p:cNvPr id="3" name="Picture 2">
              <a:extLst>
                <a:ext uri="{FF2B5EF4-FFF2-40B4-BE49-F238E27FC236}">
                  <a16:creationId xmlns:a16="http://schemas.microsoft.com/office/drawing/2014/main" id="{1F5C007F-5033-420F-9CAB-CDA5FEB1C182}"/>
                </a:ext>
              </a:extLst>
            </p:cNvPr>
            <p:cNvPicPr>
              <a:picLocks noChangeAspect="1"/>
            </p:cNvPicPr>
            <p:nvPr/>
          </p:nvPicPr>
          <p:blipFill>
            <a:blip r:embed="rId8"/>
            <a:stretch>
              <a:fillRect/>
            </a:stretch>
          </p:blipFill>
          <p:spPr>
            <a:xfrm>
              <a:off x="605824" y="1772679"/>
              <a:ext cx="736046" cy="736046"/>
            </a:xfrm>
            <a:prstGeom prst="rect">
              <a:avLst/>
            </a:prstGeom>
          </p:spPr>
        </p:pic>
      </p:grpSp>
      <p:grpSp>
        <p:nvGrpSpPr>
          <p:cNvPr id="6" name="Group 5">
            <a:extLst>
              <a:ext uri="{FF2B5EF4-FFF2-40B4-BE49-F238E27FC236}">
                <a16:creationId xmlns:a16="http://schemas.microsoft.com/office/drawing/2014/main" id="{8BF30258-0E49-4B35-B0A9-3AED3D7D8941}"/>
              </a:ext>
            </a:extLst>
          </p:cNvPr>
          <p:cNvGrpSpPr/>
          <p:nvPr/>
        </p:nvGrpSpPr>
        <p:grpSpPr>
          <a:xfrm>
            <a:off x="6463831" y="2565754"/>
            <a:ext cx="5160917" cy="1200329"/>
            <a:chOff x="6615177" y="1582296"/>
            <a:chExt cx="5160917" cy="1200329"/>
          </a:xfrm>
        </p:grpSpPr>
        <p:sp>
          <p:nvSpPr>
            <p:cNvPr id="20" name="Rectangle 19">
              <a:extLst>
                <a:ext uri="{FF2B5EF4-FFF2-40B4-BE49-F238E27FC236}">
                  <a16:creationId xmlns:a16="http://schemas.microsoft.com/office/drawing/2014/main" id="{559F4D04-7DA0-47AA-AAE6-22575A808F32}"/>
                </a:ext>
              </a:extLst>
            </p:cNvPr>
            <p:cNvSpPr/>
            <p:nvPr/>
          </p:nvSpPr>
          <p:spPr>
            <a:xfrm>
              <a:off x="7355553" y="1582296"/>
              <a:ext cx="4420541" cy="1200329"/>
            </a:xfrm>
            <a:prstGeom prst="rect">
              <a:avLst/>
            </a:prstGeom>
          </p:spPr>
          <p:txBody>
            <a:bodyPr wrap="square">
              <a:spAutoFit/>
            </a:bodyPr>
            <a:lstStyle/>
            <a:p>
              <a:pPr marL="114300" indent="0">
                <a:buNone/>
              </a:pPr>
              <a:r>
                <a:rPr lang="en-US" sz="2400" b="1" dirty="0"/>
                <a:t>Improves Health Outcomes</a:t>
              </a:r>
            </a:p>
            <a:p>
              <a:pPr marL="114300" indent="0">
                <a:buNone/>
              </a:pPr>
              <a:r>
                <a:rPr lang="en-US" sz="2400" dirty="0"/>
                <a:t>Better understanding = better care, fewer complications.</a:t>
              </a:r>
            </a:p>
          </p:txBody>
        </p:sp>
        <p:pic>
          <p:nvPicPr>
            <p:cNvPr id="35" name="Picture 34">
              <a:extLst>
                <a:ext uri="{FF2B5EF4-FFF2-40B4-BE49-F238E27FC236}">
                  <a16:creationId xmlns:a16="http://schemas.microsoft.com/office/drawing/2014/main" id="{C19CEE67-9663-4180-AC4E-C9719E1BEA1B}"/>
                </a:ext>
              </a:extLst>
            </p:cNvPr>
            <p:cNvPicPr>
              <a:picLocks noChangeAspect="1"/>
            </p:cNvPicPr>
            <p:nvPr/>
          </p:nvPicPr>
          <p:blipFill>
            <a:blip r:embed="rId9"/>
            <a:stretch>
              <a:fillRect/>
            </a:stretch>
          </p:blipFill>
          <p:spPr>
            <a:xfrm>
              <a:off x="6615177" y="1814437"/>
              <a:ext cx="736046" cy="736046"/>
            </a:xfrm>
            <a:prstGeom prst="rect">
              <a:avLst/>
            </a:prstGeom>
          </p:spPr>
        </p:pic>
      </p:grpSp>
      <p:grpSp>
        <p:nvGrpSpPr>
          <p:cNvPr id="8" name="Group 7">
            <a:extLst>
              <a:ext uri="{FF2B5EF4-FFF2-40B4-BE49-F238E27FC236}">
                <a16:creationId xmlns:a16="http://schemas.microsoft.com/office/drawing/2014/main" id="{50DEC64B-287F-454D-9D96-3B1A0F691737}"/>
              </a:ext>
            </a:extLst>
          </p:cNvPr>
          <p:cNvGrpSpPr/>
          <p:nvPr/>
        </p:nvGrpSpPr>
        <p:grpSpPr>
          <a:xfrm>
            <a:off x="557437" y="4322488"/>
            <a:ext cx="5180550" cy="1200329"/>
            <a:chOff x="605824" y="3265417"/>
            <a:chExt cx="5180550" cy="1200329"/>
          </a:xfrm>
        </p:grpSpPr>
        <p:sp>
          <p:nvSpPr>
            <p:cNvPr id="24" name="Rectangle 23">
              <a:extLst>
                <a:ext uri="{FF2B5EF4-FFF2-40B4-BE49-F238E27FC236}">
                  <a16:creationId xmlns:a16="http://schemas.microsoft.com/office/drawing/2014/main" id="{EADD9B8E-26D8-44E7-AC86-23A80E8E729F}"/>
                </a:ext>
              </a:extLst>
            </p:cNvPr>
            <p:cNvSpPr/>
            <p:nvPr/>
          </p:nvSpPr>
          <p:spPr>
            <a:xfrm>
              <a:off x="1346200" y="3265417"/>
              <a:ext cx="4440174" cy="1200329"/>
            </a:xfrm>
            <a:prstGeom prst="rect">
              <a:avLst/>
            </a:prstGeom>
          </p:spPr>
          <p:txBody>
            <a:bodyPr wrap="square">
              <a:spAutoFit/>
            </a:bodyPr>
            <a:lstStyle/>
            <a:p>
              <a:pPr marL="114300" indent="0">
                <a:buNone/>
              </a:pPr>
              <a:r>
                <a:rPr lang="en-US" sz="2400" b="1" dirty="0"/>
                <a:t>Reduces Health Disparities</a:t>
              </a:r>
            </a:p>
            <a:p>
              <a:pPr marL="114300" indent="0">
                <a:buNone/>
              </a:pPr>
              <a:r>
                <a:rPr lang="en-US" sz="2400" dirty="0"/>
                <a:t>Supports equity across diverse populations.</a:t>
              </a:r>
            </a:p>
          </p:txBody>
        </p:sp>
        <p:pic>
          <p:nvPicPr>
            <p:cNvPr id="36" name="Picture 35">
              <a:extLst>
                <a:ext uri="{FF2B5EF4-FFF2-40B4-BE49-F238E27FC236}">
                  <a16:creationId xmlns:a16="http://schemas.microsoft.com/office/drawing/2014/main" id="{F3923FD0-B6DF-49F0-9CD9-2804AA600860}"/>
                </a:ext>
              </a:extLst>
            </p:cNvPr>
            <p:cNvPicPr>
              <a:picLocks noChangeAspect="1"/>
            </p:cNvPicPr>
            <p:nvPr/>
          </p:nvPicPr>
          <p:blipFill>
            <a:blip r:embed="rId10"/>
            <a:stretch>
              <a:fillRect/>
            </a:stretch>
          </p:blipFill>
          <p:spPr>
            <a:xfrm>
              <a:off x="605824" y="3497558"/>
              <a:ext cx="736046" cy="736046"/>
            </a:xfrm>
            <a:prstGeom prst="rect">
              <a:avLst/>
            </a:prstGeom>
          </p:spPr>
        </p:pic>
      </p:grpSp>
      <p:pic>
        <p:nvPicPr>
          <p:cNvPr id="38" name="Picture 37">
            <a:extLst>
              <a:ext uri="{FF2B5EF4-FFF2-40B4-BE49-F238E27FC236}">
                <a16:creationId xmlns:a16="http://schemas.microsoft.com/office/drawing/2014/main" id="{57E4BEAC-807A-48BE-8819-4946EF1FFC27}"/>
              </a:ext>
            </a:extLst>
          </p:cNvPr>
          <p:cNvPicPr>
            <a:picLocks noChangeAspect="1"/>
          </p:cNvPicPr>
          <p:nvPr/>
        </p:nvPicPr>
        <p:blipFill>
          <a:blip r:embed="rId11"/>
          <a:stretch>
            <a:fillRect/>
          </a:stretch>
        </p:blipFill>
        <p:spPr>
          <a:xfrm>
            <a:off x="6540777" y="4554629"/>
            <a:ext cx="736046" cy="736046"/>
          </a:xfrm>
          <a:prstGeom prst="rect">
            <a:avLst/>
          </a:prstGeom>
        </p:spPr>
      </p:pic>
      <p:grpSp>
        <p:nvGrpSpPr>
          <p:cNvPr id="61" name="Group 60">
            <a:extLst>
              <a:ext uri="{FF2B5EF4-FFF2-40B4-BE49-F238E27FC236}">
                <a16:creationId xmlns:a16="http://schemas.microsoft.com/office/drawing/2014/main" id="{3FC687D3-CF94-40E6-9462-BFC69D3EEF36}"/>
              </a:ext>
            </a:extLst>
          </p:cNvPr>
          <p:cNvGrpSpPr/>
          <p:nvPr/>
        </p:nvGrpSpPr>
        <p:grpSpPr>
          <a:xfrm>
            <a:off x="-236840" y="6675119"/>
            <a:ext cx="12708239" cy="182881"/>
            <a:chOff x="-236840" y="6675119"/>
            <a:chExt cx="12708239" cy="182881"/>
          </a:xfrm>
        </p:grpSpPr>
        <p:sp>
          <p:nvSpPr>
            <p:cNvPr id="62" name="Rectangle 61">
              <a:extLst>
                <a:ext uri="{FF2B5EF4-FFF2-40B4-BE49-F238E27FC236}">
                  <a16:creationId xmlns:a16="http://schemas.microsoft.com/office/drawing/2014/main" id="{99FF03CF-8498-47D6-AD7A-CFF9CA51DD89}"/>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3" name="Parallelogram 62">
              <a:extLst>
                <a:ext uri="{FF2B5EF4-FFF2-40B4-BE49-F238E27FC236}">
                  <a16:creationId xmlns:a16="http://schemas.microsoft.com/office/drawing/2014/main" id="{D7F29B8A-862B-46CB-A035-83378C87E0AF}"/>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4" name="Parallelogram 63">
              <a:extLst>
                <a:ext uri="{FF2B5EF4-FFF2-40B4-BE49-F238E27FC236}">
                  <a16:creationId xmlns:a16="http://schemas.microsoft.com/office/drawing/2014/main" id="{3CEADEB9-1496-464A-BB22-11BE5A6EEB96}"/>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3" name="Rectangle 12">
            <a:extLst>
              <a:ext uri="{FF2B5EF4-FFF2-40B4-BE49-F238E27FC236}">
                <a16:creationId xmlns:a16="http://schemas.microsoft.com/office/drawing/2014/main" id="{E08CCE47-42B8-4A5E-AE18-A1E427D1979A}"/>
              </a:ext>
            </a:extLst>
          </p:cNvPr>
          <p:cNvSpPr/>
          <p:nvPr/>
        </p:nvSpPr>
        <p:spPr>
          <a:xfrm>
            <a:off x="4775767" y="5743193"/>
            <a:ext cx="2640466" cy="830997"/>
          </a:xfrm>
          <a:prstGeom prst="rect">
            <a:avLst/>
          </a:prstGeom>
        </p:spPr>
        <p:txBody>
          <a:bodyPr wrap="none">
            <a:spAutoFit/>
          </a:bodyPr>
          <a:lstStyle/>
          <a:p>
            <a:pPr marL="114300" indent="0" algn="ctr">
              <a:buNone/>
            </a:pPr>
            <a:r>
              <a:rPr lang="en-US" sz="2400" dirty="0"/>
              <a:t>Visit us at</a:t>
            </a:r>
          </a:p>
          <a:p>
            <a:pPr marL="114300" indent="0" algn="ctr">
              <a:buNone/>
            </a:pPr>
            <a:r>
              <a:rPr lang="en-US" sz="2400" b="1" dirty="0">
                <a:solidFill>
                  <a:srgbClr val="C00000"/>
                </a:solidFill>
                <a:hlinkClick r:id="rId12">
                  <a:extLst>
                    <a:ext uri="{A12FA001-AC4F-418D-AE19-62706E023703}">
                      <ahyp:hlinkClr xmlns:ahyp="http://schemas.microsoft.com/office/drawing/2018/hyperlinkcolor" val="tx"/>
                    </a:ext>
                  </a:extLst>
                </a:hlinkClick>
              </a:rPr>
              <a:t>www.HDEIA.org</a:t>
            </a:r>
            <a:endParaRPr lang="en-US" sz="2400" b="1" dirty="0">
              <a:solidFill>
                <a:srgbClr val="C00000"/>
              </a:solidFill>
            </a:endParaRPr>
          </a:p>
        </p:txBody>
      </p:sp>
      <p:pic>
        <p:nvPicPr>
          <p:cNvPr id="44" name="Picture 43">
            <a:hlinkClick r:id="rId12"/>
            <a:extLst>
              <a:ext uri="{FF2B5EF4-FFF2-40B4-BE49-F238E27FC236}">
                <a16:creationId xmlns:a16="http://schemas.microsoft.com/office/drawing/2014/main" id="{FEB651FB-4D10-4F46-B152-9E9CF5CC94C5}"/>
              </a:ext>
            </a:extLst>
          </p:cNvPr>
          <p:cNvPicPr>
            <a:picLocks noChangeAspect="1"/>
          </p:cNvPicPr>
          <p:nvPr/>
        </p:nvPicPr>
        <p:blipFill>
          <a:blip r:embed="rId13"/>
          <a:stretch>
            <a:fillRect/>
          </a:stretch>
        </p:blipFill>
        <p:spPr>
          <a:xfrm>
            <a:off x="9370421" y="5743193"/>
            <a:ext cx="2821579" cy="914400"/>
          </a:xfrm>
          <a:prstGeom prst="rect">
            <a:avLst/>
          </a:prstGeom>
        </p:spPr>
      </p:pic>
      <p:pic>
        <p:nvPicPr>
          <p:cNvPr id="5" name="slide-1 Hindi">
            <a:hlinkClick r:id="" action="ppaction://media"/>
            <a:extLst>
              <a:ext uri="{FF2B5EF4-FFF2-40B4-BE49-F238E27FC236}">
                <a16:creationId xmlns:a16="http://schemas.microsoft.com/office/drawing/2014/main" id="{908EE895-7F4D-431B-BE60-950671022A6F}"/>
              </a:ext>
            </a:extLst>
          </p:cNvPr>
          <p:cNvPicPr>
            <a:picLocks noChangeAspect="1"/>
          </p:cNvPicPr>
          <p:nvPr>
            <a:audioFile r:link="rId2"/>
            <p:extLst>
              <p:ext uri="{DAA4B4D4-6D71-4841-9C94-3DE7FCFB9230}">
                <p14:media xmlns:p14="http://schemas.microsoft.com/office/powerpoint/2010/main" r:embed="rId1"/>
              </p:ext>
            </p:extLst>
          </p:nvPr>
        </p:nvPicPr>
        <p:blipFill>
          <a:blip r:embed="rId14">
            <a:extLst>
              <a:ext uri="{BEBA8EAE-BF5A-486C-A8C5-ECC9F3942E4B}">
                <a14:imgProps xmlns:a14="http://schemas.microsoft.com/office/drawing/2010/main">
                  <a14:imgLayer r:embed="rId15">
                    <a14:imgEffect>
                      <a14:brightnessContrast bright="-40000" contrast="40000"/>
                    </a14:imgEffect>
                  </a14:imgLayer>
                </a14:imgProps>
              </a:ext>
            </a:extLst>
          </a:blip>
          <a:stretch>
            <a:fillRect/>
          </a:stretch>
        </p:blipFill>
        <p:spPr>
          <a:xfrm>
            <a:off x="298845" y="6059433"/>
            <a:ext cx="158400" cy="158400"/>
          </a:xfrm>
          <a:prstGeom prst="rect">
            <a:avLst/>
          </a:prstGeom>
        </p:spPr>
      </p:pic>
      <p:pic>
        <p:nvPicPr>
          <p:cNvPr id="14" name="Slide_Spanish_1">
            <a:hlinkClick r:id="" action="ppaction://media"/>
            <a:extLst>
              <a:ext uri="{FF2B5EF4-FFF2-40B4-BE49-F238E27FC236}">
                <a16:creationId xmlns:a16="http://schemas.microsoft.com/office/drawing/2014/main" id="{36C73E89-61BF-4FB1-AE5B-8549574F4DA7}"/>
              </a:ext>
            </a:extLst>
          </p:cNvPr>
          <p:cNvPicPr>
            <a:picLocks noChangeAspect="1"/>
          </p:cNvPicPr>
          <p:nvPr>
            <a:audioFile r:link="rId4"/>
            <p:extLst>
              <p:ext uri="{DAA4B4D4-6D71-4841-9C94-3DE7FCFB9230}">
                <p14:media xmlns:p14="http://schemas.microsoft.com/office/powerpoint/2010/main" r:embed="rId3"/>
              </p:ext>
            </p:extLst>
          </p:nvPr>
        </p:nvPicPr>
        <p:blipFill>
          <a:blip r:embed="rId14">
            <a:extLst>
              <a:ext uri="{BEBA8EAE-BF5A-486C-A8C5-ECC9F3942E4B}">
                <a14:imgProps xmlns:a14="http://schemas.microsoft.com/office/drawing/2010/main">
                  <a14:imgLayer r:embed="rId15">
                    <a14:imgEffect>
                      <a14:brightnessContrast bright="-40000" contrast="40000"/>
                    </a14:imgEffect>
                  </a14:imgLayer>
                </a14:imgProps>
              </a:ext>
            </a:extLst>
          </a:blip>
          <a:stretch>
            <a:fillRect/>
          </a:stretch>
        </p:blipFill>
        <p:spPr>
          <a:xfrm>
            <a:off x="298845" y="6289794"/>
            <a:ext cx="158400" cy="158400"/>
          </a:xfrm>
          <a:prstGeom prst="rect">
            <a:avLst/>
          </a:prstGeom>
        </p:spPr>
      </p:pic>
    </p:spTree>
    <p:extLst>
      <p:ext uri="{BB962C8B-B14F-4D97-AF65-F5344CB8AC3E}">
        <p14:creationId xmlns:p14="http://schemas.microsoft.com/office/powerpoint/2010/main" val="16212511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3508"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60186" fill="hold"/>
                                        <p:tgtEl>
                                          <p:spTgt spid="14"/>
                                        </p:tgtEl>
                                      </p:cBhvr>
                                    </p:cmd>
                                  </p:childTnLst>
                                </p:cTn>
                              </p:par>
                            </p:childTnLst>
                          </p:cTn>
                        </p:par>
                      </p:childTnLst>
                    </p:cTn>
                  </p:par>
                </p:childTnLst>
              </p:cTn>
              <p:nextCondLst>
                <p:cond evt="onClick" delay="0">
                  <p:tgtEl>
                    <p:spTgt spid="14"/>
                  </p:tgtEl>
                </p:cond>
              </p:nextCondLst>
            </p:seq>
            <p:audio>
              <p:cMediaNode vol="80000">
                <p:cTn id="13" fill="hold" display="0">
                  <p:stCondLst>
                    <p:cond delay="indefinite"/>
                  </p:stCondLst>
                  <p:endCondLst>
                    <p:cond evt="onStopAudio" delay="0">
                      <p:tgtEl>
                        <p:sldTgt/>
                      </p:tgtEl>
                    </p:cond>
                  </p:endCondLst>
                </p:cTn>
                <p:tgtEl>
                  <p:spTgt spid="1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1026" name="Picture 2">
            <a:extLst>
              <a:ext uri="{FF2B5EF4-FFF2-40B4-BE49-F238E27FC236}">
                <a16:creationId xmlns:a16="http://schemas.microsoft.com/office/drawing/2014/main" id="{2C0E9E29-7190-4D96-A1BB-B47E1FC30130}"/>
              </a:ext>
            </a:extLst>
          </p:cNvPr>
          <p:cNvPicPr>
            <a:picLocks noChangeAspect="1" noChangeArrowheads="1"/>
          </p:cNvPicPr>
          <p:nvPr/>
        </p:nvPicPr>
        <p:blipFill rotWithShape="1">
          <a:blip r:embed="rId7">
            <a:extLst>
              <a:ext uri="{28A0092B-C50C-407E-A947-70E740481C1C}">
                <a14:useLocalDpi xmlns:a14="http://schemas.microsoft.com/office/drawing/2010/main"/>
              </a:ext>
            </a:extLst>
          </a:blip>
          <a:srcRect/>
          <a:stretch/>
        </p:blipFill>
        <p:spPr bwMode="auto">
          <a:xfrm>
            <a:off x="0" y="1"/>
            <a:ext cx="12192000" cy="685799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4D2B11BC-26C7-408E-AFED-5BD2608E1E38}"/>
              </a:ext>
            </a:extLst>
          </p:cNvPr>
          <p:cNvSpPr/>
          <p:nvPr/>
        </p:nvSpPr>
        <p:spPr>
          <a:xfrm>
            <a:off x="5169159" y="1402080"/>
            <a:ext cx="6819641" cy="5298439"/>
          </a:xfrm>
          <a:prstGeom prst="roundRect">
            <a:avLst>
              <a:gd name="adj" fmla="val 6720"/>
            </a:avLst>
          </a:prstGeom>
          <a:solidFill>
            <a:schemeClr val="bg1"/>
          </a:solidFill>
          <a:ln>
            <a:noFill/>
          </a:ln>
          <a:effectLst>
            <a:outerShdw blurRad="165100" sx="102000" sy="102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1" name="Google Shape;241;p23"/>
          <p:cNvSpPr txBox="1"/>
          <p:nvPr/>
        </p:nvSpPr>
        <p:spPr>
          <a:xfrm>
            <a:off x="457245" y="5186793"/>
            <a:ext cx="4375104" cy="443198"/>
          </a:xfrm>
          <a:prstGeom prst="rect">
            <a:avLst/>
          </a:prstGeom>
          <a:noFill/>
          <a:ln>
            <a:noFill/>
          </a:ln>
        </p:spPr>
        <p:txBody>
          <a:bodyPr spcFirstLastPara="1" wrap="square" lIns="0" tIns="0" rIns="0" bIns="0" anchor="t" anchorCtr="0">
            <a:spAutoFit/>
          </a:bodyPr>
          <a:lstStyle/>
          <a:p>
            <a:pPr>
              <a:lnSpc>
                <a:spcPct val="119972"/>
              </a:lnSpc>
            </a:pPr>
            <a:r>
              <a:rPr lang="en-US" sz="2400" b="1" dirty="0">
                <a:solidFill>
                  <a:schemeClr val="tx1"/>
                </a:solidFill>
                <a:latin typeface="Barlow SemiBold" panose="00000700000000000000" pitchFamily="2" charset="0"/>
                <a:ea typeface="Libre Franklin"/>
                <a:cs typeface="Libre Franklin"/>
                <a:sym typeface="Libre Franklin"/>
              </a:rPr>
              <a:t>Dr. Susan Resnick, </a:t>
            </a:r>
            <a:r>
              <a:rPr lang="en-US" sz="2400" b="1" dirty="0">
                <a:solidFill>
                  <a:schemeClr val="tx1"/>
                </a:solidFill>
                <a:latin typeface="Barlow SemiBold" panose="00000700000000000000" pitchFamily="2" charset="0"/>
                <a:ea typeface="Libre Franklin Light"/>
                <a:cs typeface="Libre Franklin Light"/>
                <a:sym typeface="Libre Franklin Light"/>
              </a:rPr>
              <a:t>O.D., F.A.A.O</a:t>
            </a:r>
            <a:endParaRPr lang="en-US" sz="2400" b="1" dirty="0">
              <a:solidFill>
                <a:schemeClr val="tx1"/>
              </a:solidFill>
              <a:latin typeface="Barlow SemiBold" panose="00000700000000000000" pitchFamily="2" charset="0"/>
            </a:endParaRPr>
          </a:p>
        </p:txBody>
      </p:sp>
      <p:sp>
        <p:nvSpPr>
          <p:cNvPr id="29" name="Rectangle 28">
            <a:extLst>
              <a:ext uri="{FF2B5EF4-FFF2-40B4-BE49-F238E27FC236}">
                <a16:creationId xmlns:a16="http://schemas.microsoft.com/office/drawing/2014/main" id="{289CA319-D5EB-4F71-888F-403A347AC775}"/>
              </a:ext>
            </a:extLst>
          </p:cNvPr>
          <p:cNvSpPr/>
          <p:nvPr/>
        </p:nvSpPr>
        <p:spPr>
          <a:xfrm>
            <a:off x="5264803" y="1538137"/>
            <a:ext cx="6628352" cy="4262705"/>
          </a:xfrm>
          <a:prstGeom prst="rect">
            <a:avLst/>
          </a:prstGeom>
        </p:spPr>
        <p:txBody>
          <a:bodyPr wrap="square">
            <a:spAutoFit/>
          </a:bodyPr>
          <a:lstStyle/>
          <a:p>
            <a:pPr marL="114300" indent="0">
              <a:buNone/>
            </a:pPr>
            <a:r>
              <a:rPr lang="en-GB" sz="1700" dirty="0" err="1"/>
              <a:t>Dr.Susan</a:t>
            </a:r>
            <a:r>
              <a:rPr lang="en-GB" sz="1700" dirty="0"/>
              <a:t> Resnick is a co-managing partner in a New York City and Long Island based private specialty group contact lens practice which she joined upon graduation from SUNY in 1983. She is an Administrator in the Vision Source Network. She is a Diplomate in both the Cornea and Contact Lens Section of the American Academy of Optometry and the American Board of Optometry. She is a Fellow of the Scleral Lens Education Society.</a:t>
            </a:r>
            <a:endParaRPr lang="en-GB" sz="800" dirty="0"/>
          </a:p>
          <a:p>
            <a:pPr marL="114300" indent="0">
              <a:buNone/>
            </a:pPr>
            <a:endParaRPr lang="en-GB" sz="800" dirty="0"/>
          </a:p>
          <a:p>
            <a:pPr marL="114300" indent="0">
              <a:buNone/>
            </a:pPr>
            <a:r>
              <a:rPr lang="en-GB" sz="1700" dirty="0" err="1"/>
              <a:t>Dr.Resnick</a:t>
            </a:r>
            <a:r>
              <a:rPr lang="en-GB" sz="1700" dirty="0"/>
              <a:t> is the Editor in Chief of the Clinical and Refractive Optometry Journal as well as a contributing editorial advisor to Optometric Management and contributor to Contact Lens Spectrum. She is frequently invited speaker on specialty contact lenses and practice management She has received numerous awards for her expertise in clinical care and mentorship.</a:t>
            </a:r>
            <a:endParaRPr lang="en-GB" sz="800" dirty="0"/>
          </a:p>
          <a:p>
            <a:pPr marL="114300" indent="0">
              <a:buNone/>
            </a:pPr>
            <a:endParaRPr lang="en-GB" sz="800" dirty="0"/>
          </a:p>
          <a:p>
            <a:pPr marL="114300" indent="0">
              <a:buNone/>
            </a:pPr>
            <a:r>
              <a:rPr lang="en-GB" sz="1700" b="1" dirty="0"/>
              <a:t>Sincere thanks to </a:t>
            </a:r>
            <a:r>
              <a:rPr lang="en-GB" sz="1700" b="1" dirty="0" err="1"/>
              <a:t>Dr.Susan</a:t>
            </a:r>
            <a:r>
              <a:rPr lang="en-GB" sz="1700" b="1" dirty="0"/>
              <a:t> Resnick of </a:t>
            </a:r>
            <a:r>
              <a:rPr lang="en-GB" sz="1700" b="1" dirty="0" err="1"/>
              <a:t>Drs.Farkas</a:t>
            </a:r>
            <a:r>
              <a:rPr lang="en-GB" sz="1700" b="1" dirty="0"/>
              <a:t>, </a:t>
            </a:r>
            <a:r>
              <a:rPr lang="en-GB" sz="1700" b="1" dirty="0" err="1"/>
              <a:t>Kassalow</a:t>
            </a:r>
            <a:r>
              <a:rPr lang="en-GB" sz="1700" b="1" dirty="0"/>
              <a:t>, Resnick and Associates</a:t>
            </a:r>
          </a:p>
        </p:txBody>
      </p:sp>
      <p:sp>
        <p:nvSpPr>
          <p:cNvPr id="23" name="Rectangle: Rounded Corners 22">
            <a:extLst>
              <a:ext uri="{FF2B5EF4-FFF2-40B4-BE49-F238E27FC236}">
                <a16:creationId xmlns:a16="http://schemas.microsoft.com/office/drawing/2014/main" id="{D26D49E8-0D98-48A9-B6B2-80CACF677597}"/>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Rectangle 23">
            <a:extLst>
              <a:ext uri="{FF2B5EF4-FFF2-40B4-BE49-F238E27FC236}">
                <a16:creationId xmlns:a16="http://schemas.microsoft.com/office/drawing/2014/main" id="{4BC6071D-994B-4559-B5D5-8EF7DAD40F37}"/>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5" name="Rectangle 24">
            <a:extLst>
              <a:ext uri="{FF2B5EF4-FFF2-40B4-BE49-F238E27FC236}">
                <a16:creationId xmlns:a16="http://schemas.microsoft.com/office/drawing/2014/main" id="{EE85244C-2D5C-4C41-8ADB-F4EF6A8DC20A}"/>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4" name="Group 3"/>
          <p:cNvGrpSpPr/>
          <p:nvPr/>
        </p:nvGrpSpPr>
        <p:grpSpPr>
          <a:xfrm>
            <a:off x="5169158" y="410463"/>
            <a:ext cx="5432801" cy="828664"/>
            <a:chOff x="7533638" y="446296"/>
            <a:chExt cx="5432801" cy="828662"/>
          </a:xfrm>
        </p:grpSpPr>
        <p:sp>
          <p:nvSpPr>
            <p:cNvPr id="31" name="Parallelogram 30">
              <a:extLst>
                <a:ext uri="{FF2B5EF4-FFF2-40B4-BE49-F238E27FC236}">
                  <a16:creationId xmlns:a16="http://schemas.microsoft.com/office/drawing/2014/main" id="{5BCE707D-7742-42CA-ACBE-E45FCD52A4EB}"/>
                </a:ext>
              </a:extLst>
            </p:cNvPr>
            <p:cNvSpPr/>
            <p:nvPr/>
          </p:nvSpPr>
          <p:spPr>
            <a:xfrm>
              <a:off x="7533638" y="446296"/>
              <a:ext cx="5432801" cy="828662"/>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Title 1">
              <a:extLst>
                <a:ext uri="{FF2B5EF4-FFF2-40B4-BE49-F238E27FC236}">
                  <a16:creationId xmlns:a16="http://schemas.microsoft.com/office/drawing/2014/main" id="{B62B8EAD-4A8C-4F0C-AE01-4BC273639625}"/>
                </a:ext>
              </a:extLst>
            </p:cNvPr>
            <p:cNvSpPr txBox="1">
              <a:spLocks/>
            </p:cNvSpPr>
            <p:nvPr/>
          </p:nvSpPr>
          <p:spPr>
            <a:xfrm>
              <a:off x="8106284" y="446296"/>
              <a:ext cx="477379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cs typeface="Antique Legacy Medium" panose="020B0604010101010104" pitchFamily="34" charset="0"/>
                </a:rPr>
                <a:t>Our Speaker</a:t>
              </a:r>
            </a:p>
          </p:txBody>
        </p:sp>
        <p:sp>
          <p:nvSpPr>
            <p:cNvPr id="16" name="Parallelogram 15">
              <a:extLst>
                <a:ext uri="{FF2B5EF4-FFF2-40B4-BE49-F238E27FC236}">
                  <a16:creationId xmlns:a16="http://schemas.microsoft.com/office/drawing/2014/main" id="{7B578FE5-F458-485B-A547-F39561BCAD82}"/>
                </a:ext>
              </a:extLst>
            </p:cNvPr>
            <p:cNvSpPr/>
            <p:nvPr/>
          </p:nvSpPr>
          <p:spPr>
            <a:xfrm>
              <a:off x="7533639" y="446296"/>
              <a:ext cx="359411" cy="828662"/>
            </a:xfrm>
            <a:prstGeom prst="parallelogram">
              <a:avLst>
                <a:gd name="adj" fmla="val 52855"/>
              </a:avLst>
            </a:prstGeom>
            <a:solidFill>
              <a:srgbClr val="7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3" name="Picture 2"/>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495995" y="446295"/>
            <a:ext cx="4297605" cy="4642668"/>
          </a:xfrm>
          <a:prstGeom prst="roundRect">
            <a:avLst>
              <a:gd name="adj" fmla="val 12729"/>
            </a:avLst>
          </a:prstGeom>
          <a:ln w="57150">
            <a:solidFill>
              <a:srgbClr val="C00000"/>
            </a:solidFill>
          </a:ln>
        </p:spPr>
      </p:pic>
      <p:pic>
        <p:nvPicPr>
          <p:cNvPr id="5" name="Picture 4"/>
          <p:cNvPicPr>
            <a:picLocks noChangeAspect="1"/>
          </p:cNvPicPr>
          <p:nvPr/>
        </p:nvPicPr>
        <p:blipFill>
          <a:blip r:embed="rId9">
            <a:duotone>
              <a:prstClr val="black"/>
              <a:srgbClr val="D9C3A5">
                <a:tint val="50000"/>
                <a:satMod val="180000"/>
              </a:srgbClr>
            </a:duotone>
            <a:extLst>
              <a:ext uri="{BEBA8EAE-BF5A-486C-A8C5-ECC9F3942E4B}">
                <a14:imgProps xmlns:a14="http://schemas.microsoft.com/office/drawing/2010/main">
                  <a14:imgLayer r:embed="rId10">
                    <a14:imgEffect>
                      <a14:brightnessContrast bright="-62000"/>
                    </a14:imgEffect>
                  </a14:imgLayer>
                </a14:imgProps>
              </a:ext>
              <a:ext uri="{28A0092B-C50C-407E-A947-70E740481C1C}">
                <a14:useLocalDpi xmlns:a14="http://schemas.microsoft.com/office/drawing/2010/main"/>
              </a:ext>
            </a:extLst>
          </a:blip>
          <a:stretch>
            <a:fillRect/>
          </a:stretch>
        </p:blipFill>
        <p:spPr>
          <a:xfrm>
            <a:off x="6942785" y="5800842"/>
            <a:ext cx="3272388" cy="833982"/>
          </a:xfrm>
          <a:prstGeom prst="rect">
            <a:avLst/>
          </a:prstGeom>
        </p:spPr>
      </p:pic>
      <p:pic>
        <p:nvPicPr>
          <p:cNvPr id="8" name="slide -2 Hindi">
            <a:hlinkClick r:id="" action="ppaction://media"/>
            <a:extLst>
              <a:ext uri="{FF2B5EF4-FFF2-40B4-BE49-F238E27FC236}">
                <a16:creationId xmlns:a16="http://schemas.microsoft.com/office/drawing/2014/main" id="{1C19D529-3B85-4631-B1CA-6B4484F670DB}"/>
              </a:ext>
            </a:extLst>
          </p:cNvPr>
          <p:cNvPicPr>
            <a:picLocks noChangeAspect="1"/>
          </p:cNvPicPr>
          <p:nvPr>
            <a:audioFile r:link="rId2"/>
            <p:extLst>
              <p:ext uri="{DAA4B4D4-6D71-4841-9C94-3DE7FCFB9230}">
                <p14:media xmlns:p14="http://schemas.microsoft.com/office/powerpoint/2010/main" r:embed="rId1"/>
              </p:ext>
            </p:extLst>
          </p:nvPr>
        </p:nvPicPr>
        <p:blipFill>
          <a:blip r:embed="rId11">
            <a:extLst>
              <a:ext uri="{BEBA8EAE-BF5A-486C-A8C5-ECC9F3942E4B}">
                <a14:imgProps xmlns:a14="http://schemas.microsoft.com/office/drawing/2010/main">
                  <a14:imgLayer r:embed="rId12">
                    <a14:imgEffect>
                      <a14:brightnessContrast bright="-40000" contrast="40000"/>
                    </a14:imgEffect>
                  </a14:imgLayer>
                </a14:imgProps>
              </a:ext>
            </a:extLst>
          </a:blip>
          <a:stretch>
            <a:fillRect/>
          </a:stretch>
        </p:blipFill>
        <p:spPr>
          <a:xfrm>
            <a:off x="298845" y="6059433"/>
            <a:ext cx="158400" cy="158400"/>
          </a:xfrm>
          <a:prstGeom prst="rect">
            <a:avLst/>
          </a:prstGeom>
        </p:spPr>
      </p:pic>
      <p:pic>
        <p:nvPicPr>
          <p:cNvPr id="9" name="Slide_Spanish_2">
            <a:hlinkClick r:id="" action="ppaction://media"/>
            <a:extLst>
              <a:ext uri="{FF2B5EF4-FFF2-40B4-BE49-F238E27FC236}">
                <a16:creationId xmlns:a16="http://schemas.microsoft.com/office/drawing/2014/main" id="{3CDBBE76-F6B3-4FC8-BE0D-29D3B9E92400}"/>
              </a:ext>
            </a:extLst>
          </p:cNvPr>
          <p:cNvPicPr>
            <a:picLocks noChangeAspect="1"/>
          </p:cNvPicPr>
          <p:nvPr>
            <a:audioFile r:link="rId4"/>
            <p:extLst>
              <p:ext uri="{DAA4B4D4-6D71-4841-9C94-3DE7FCFB9230}">
                <p14:media xmlns:p14="http://schemas.microsoft.com/office/powerpoint/2010/main" r:embed="rId3"/>
              </p:ext>
            </p:extLst>
          </p:nvPr>
        </p:nvPicPr>
        <p:blipFill>
          <a:blip r:embed="rId11">
            <a:extLst>
              <a:ext uri="{BEBA8EAE-BF5A-486C-A8C5-ECC9F3942E4B}">
                <a14:imgProps xmlns:a14="http://schemas.microsoft.com/office/drawing/2010/main">
                  <a14:imgLayer r:embed="rId12">
                    <a14:imgEffect>
                      <a14:brightnessContrast bright="-40000" contrast="40000"/>
                    </a14:imgEffect>
                  </a14:imgLayer>
                </a14:imgProps>
              </a:ext>
            </a:extLst>
          </a:blip>
          <a:stretch>
            <a:fillRect/>
          </a:stretch>
        </p:blipFill>
        <p:spPr>
          <a:xfrm>
            <a:off x="298845" y="6289794"/>
            <a:ext cx="158400" cy="158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2662"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76852" fill="hold"/>
                                        <p:tgtEl>
                                          <p:spTgt spid="9"/>
                                        </p:tgtEl>
                                      </p:cBhvr>
                                    </p:cmd>
                                  </p:childTnLst>
                                </p:cTn>
                              </p:par>
                            </p:childTnLst>
                          </p:cTn>
                        </p:par>
                      </p:childTnLst>
                    </p:cTn>
                  </p:par>
                </p:childTnLst>
              </p:cTn>
              <p:nextCondLst>
                <p:cond evt="onClick" delay="0">
                  <p:tgtEl>
                    <p:spTgt spid="9"/>
                  </p:tgtEl>
                </p:cond>
              </p:nextCondLst>
            </p:seq>
            <p:audio>
              <p:cMediaNode vol="80000">
                <p:cTn id="13"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03D81AA-C42F-4155-9248-75E1391135A8}"/>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Rectangle: Rounded Corners 8">
            <a:extLst>
              <a:ext uri="{FF2B5EF4-FFF2-40B4-BE49-F238E27FC236}">
                <a16:creationId xmlns:a16="http://schemas.microsoft.com/office/drawing/2014/main" id="{275545ED-4E5B-4FBF-B293-E1CBEC567BA7}"/>
              </a:ext>
            </a:extLst>
          </p:cNvPr>
          <p:cNvSpPr/>
          <p:nvPr/>
        </p:nvSpPr>
        <p:spPr>
          <a:xfrm>
            <a:off x="1602628" y="2013850"/>
            <a:ext cx="8986745" cy="3373120"/>
          </a:xfrm>
          <a:prstGeom prst="roundRect">
            <a:avLst/>
          </a:prstGeom>
          <a:solidFill>
            <a:schemeClr val="bg1"/>
          </a:solidFill>
          <a:ln>
            <a:noFill/>
          </a:ln>
          <a:effectLst>
            <a:outerShdw blurRad="368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Top Corners Rounded 13">
            <a:extLst>
              <a:ext uri="{FF2B5EF4-FFF2-40B4-BE49-F238E27FC236}">
                <a16:creationId xmlns:a16="http://schemas.microsoft.com/office/drawing/2014/main" id="{D804E9C3-CDDC-40AE-A6E5-9ABE987FC85B}"/>
              </a:ext>
            </a:extLst>
          </p:cNvPr>
          <p:cNvSpPr/>
          <p:nvPr/>
        </p:nvSpPr>
        <p:spPr>
          <a:xfrm rot="10800000">
            <a:off x="1377951" y="0"/>
            <a:ext cx="9436100" cy="1469667"/>
          </a:xfrm>
          <a:prstGeom prst="round2SameRect">
            <a:avLst/>
          </a:prstGeom>
          <a:solidFill>
            <a:schemeClr val="bg1"/>
          </a:solidFill>
          <a:ln>
            <a:noFill/>
          </a:ln>
          <a:effectLst>
            <a:outerShdw blurRad="165100" dist="381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427CBF8E-FF75-43DA-BEDC-0AE628EFEAB9}"/>
              </a:ext>
            </a:extLst>
          </p:cNvPr>
          <p:cNvSpPr/>
          <p:nvPr/>
        </p:nvSpPr>
        <p:spPr>
          <a:xfrm rot="5400000">
            <a:off x="6024880" y="-2907030"/>
            <a:ext cx="142240" cy="59563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Google Shape;156;p17">
            <a:extLst>
              <a:ext uri="{FF2B5EF4-FFF2-40B4-BE49-F238E27FC236}">
                <a16:creationId xmlns:a16="http://schemas.microsoft.com/office/drawing/2014/main" id="{4AA4DCDE-611F-40EF-A048-F03426DC31BE}"/>
              </a:ext>
            </a:extLst>
          </p:cNvPr>
          <p:cNvSpPr txBox="1"/>
          <p:nvPr/>
        </p:nvSpPr>
        <p:spPr>
          <a:xfrm>
            <a:off x="4074159" y="2430442"/>
            <a:ext cx="5081965" cy="2585323"/>
          </a:xfrm>
          <a:prstGeom prst="rect">
            <a:avLst/>
          </a:prstGeom>
          <a:noFill/>
          <a:ln>
            <a:noFill/>
          </a:ln>
        </p:spPr>
        <p:txBody>
          <a:bodyPr spcFirstLastPara="1" wrap="square" lIns="0" tIns="0" rIns="0" bIns="0" anchor="t" anchorCtr="0">
            <a:spAutoFit/>
          </a:bodyPr>
          <a:lstStyle/>
          <a:p>
            <a:r>
              <a:rPr lang="en-GB" sz="2400" b="1" dirty="0">
                <a:hlinkClick r:id="rId7" action="ppaction://hlinksldjump"/>
              </a:rPr>
              <a:t>Common eye problems</a:t>
            </a:r>
            <a:endParaRPr lang="en-GB" sz="2400" b="1" dirty="0"/>
          </a:p>
          <a:p>
            <a:endParaRPr lang="en-GB" sz="2400" b="1" dirty="0"/>
          </a:p>
          <a:p>
            <a:endParaRPr lang="en-GB" sz="2400" b="1" dirty="0"/>
          </a:p>
          <a:p>
            <a:r>
              <a:rPr lang="en-GB" sz="2400" b="1" dirty="0">
                <a:hlinkClick r:id="rId8" action="ppaction://hlinksldjump"/>
              </a:rPr>
              <a:t>How to care for the little eyes?</a:t>
            </a:r>
            <a:endParaRPr lang="en-GB" sz="2400" b="1" dirty="0"/>
          </a:p>
          <a:p>
            <a:endParaRPr lang="en-GB" sz="2400" b="1" dirty="0"/>
          </a:p>
          <a:p>
            <a:endParaRPr lang="en-GB" sz="2400" b="1" dirty="0"/>
          </a:p>
          <a:p>
            <a:r>
              <a:rPr lang="en-GB" sz="2400" b="1" dirty="0">
                <a:hlinkClick r:id="rId9" action="ppaction://hlinksldjump"/>
              </a:rPr>
              <a:t>Q and A</a:t>
            </a:r>
            <a:endParaRPr lang="en-GB" sz="2400" b="1" dirty="0"/>
          </a:p>
        </p:txBody>
      </p:sp>
      <p:sp>
        <p:nvSpPr>
          <p:cNvPr id="6" name="Title 1">
            <a:extLst>
              <a:ext uri="{FF2B5EF4-FFF2-40B4-BE49-F238E27FC236}">
                <a16:creationId xmlns:a16="http://schemas.microsoft.com/office/drawing/2014/main" id="{9F761415-4946-44DB-AF67-D7D8169D5648}"/>
              </a:ext>
            </a:extLst>
          </p:cNvPr>
          <p:cNvSpPr txBox="1">
            <a:spLocks/>
          </p:cNvSpPr>
          <p:nvPr/>
        </p:nvSpPr>
        <p:spPr>
          <a:xfrm>
            <a:off x="3709102" y="320501"/>
            <a:ext cx="4773796" cy="82866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4000" dirty="0">
                <a:solidFill>
                  <a:schemeClr val="tx1"/>
                </a:solidFill>
                <a:latin typeface="Barlow SemiBold" panose="00000700000000000000" pitchFamily="2" charset="0"/>
                <a:cs typeface="Antique Legacy Medium" panose="020B0604010101010104" pitchFamily="34" charset="0"/>
              </a:rPr>
              <a:t>Outline</a:t>
            </a:r>
          </a:p>
        </p:txBody>
      </p:sp>
      <p:pic>
        <p:nvPicPr>
          <p:cNvPr id="8" name="Picture 7">
            <a:extLst>
              <a:ext uri="{FF2B5EF4-FFF2-40B4-BE49-F238E27FC236}">
                <a16:creationId xmlns:a16="http://schemas.microsoft.com/office/drawing/2014/main" id="{F9541B72-4097-4085-81EE-39B4F4DC5C47}"/>
              </a:ext>
            </a:extLst>
          </p:cNvPr>
          <p:cNvPicPr>
            <a:picLocks noChangeAspect="1"/>
          </p:cNvPicPr>
          <p:nvPr/>
        </p:nvPicPr>
        <p:blipFill>
          <a:blip r:embed="rId10"/>
          <a:stretch>
            <a:fillRect/>
          </a:stretch>
        </p:blipFill>
        <p:spPr>
          <a:xfrm>
            <a:off x="2748353" y="2245209"/>
            <a:ext cx="695554" cy="695554"/>
          </a:xfrm>
          <a:prstGeom prst="rect">
            <a:avLst/>
          </a:prstGeom>
        </p:spPr>
      </p:pic>
      <p:pic>
        <p:nvPicPr>
          <p:cNvPr id="11" name="Picture 10">
            <a:extLst>
              <a:ext uri="{FF2B5EF4-FFF2-40B4-BE49-F238E27FC236}">
                <a16:creationId xmlns:a16="http://schemas.microsoft.com/office/drawing/2014/main" id="{C6039076-3947-49B4-89B9-0873F1387396}"/>
              </a:ext>
            </a:extLst>
          </p:cNvPr>
          <p:cNvPicPr>
            <a:picLocks noChangeAspect="1"/>
          </p:cNvPicPr>
          <p:nvPr/>
        </p:nvPicPr>
        <p:blipFill>
          <a:blip r:embed="rId11"/>
          <a:stretch>
            <a:fillRect/>
          </a:stretch>
        </p:blipFill>
        <p:spPr>
          <a:xfrm>
            <a:off x="2748353" y="3344846"/>
            <a:ext cx="711127" cy="711127"/>
          </a:xfrm>
          <a:prstGeom prst="rect">
            <a:avLst/>
          </a:prstGeom>
        </p:spPr>
      </p:pic>
      <p:pic>
        <p:nvPicPr>
          <p:cNvPr id="13" name="Picture 12">
            <a:extLst>
              <a:ext uri="{FF2B5EF4-FFF2-40B4-BE49-F238E27FC236}">
                <a16:creationId xmlns:a16="http://schemas.microsoft.com/office/drawing/2014/main" id="{A8B98290-F40A-4E49-B544-548728E0785B}"/>
              </a:ext>
            </a:extLst>
          </p:cNvPr>
          <p:cNvPicPr>
            <a:picLocks noChangeAspect="1"/>
          </p:cNvPicPr>
          <p:nvPr/>
        </p:nvPicPr>
        <p:blipFill>
          <a:blip r:embed="rId12"/>
          <a:stretch>
            <a:fillRect/>
          </a:stretch>
        </p:blipFill>
        <p:spPr>
          <a:xfrm>
            <a:off x="2740360" y="4444816"/>
            <a:ext cx="711540" cy="711540"/>
          </a:xfrm>
          <a:prstGeom prst="rect">
            <a:avLst/>
          </a:prstGeom>
        </p:spPr>
      </p:pic>
      <p:sp>
        <p:nvSpPr>
          <p:cNvPr id="17" name="Rectangle: Rounded Corners 16">
            <a:extLst>
              <a:ext uri="{FF2B5EF4-FFF2-40B4-BE49-F238E27FC236}">
                <a16:creationId xmlns:a16="http://schemas.microsoft.com/office/drawing/2014/main" id="{65D5046A-C099-46ED-803A-01E03DD9C86C}"/>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17">
            <a:extLst>
              <a:ext uri="{FF2B5EF4-FFF2-40B4-BE49-F238E27FC236}">
                <a16:creationId xmlns:a16="http://schemas.microsoft.com/office/drawing/2014/main" id="{9544C87F-A78E-49E0-A912-F355007F2464}"/>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19" name="Rectangle 18">
            <a:extLst>
              <a:ext uri="{FF2B5EF4-FFF2-40B4-BE49-F238E27FC236}">
                <a16:creationId xmlns:a16="http://schemas.microsoft.com/office/drawing/2014/main" id="{D0C9F74C-5128-431A-9231-3C9DB4BC1D5D}"/>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pic>
        <p:nvPicPr>
          <p:cNvPr id="22" name="Picture 21">
            <a:hlinkClick r:id="rId13"/>
            <a:extLst>
              <a:ext uri="{FF2B5EF4-FFF2-40B4-BE49-F238E27FC236}">
                <a16:creationId xmlns:a16="http://schemas.microsoft.com/office/drawing/2014/main" id="{33976CE3-02E3-4FDB-AEEA-C98F5337688C}"/>
              </a:ext>
            </a:extLst>
          </p:cNvPr>
          <p:cNvPicPr>
            <a:picLocks noChangeAspect="1"/>
          </p:cNvPicPr>
          <p:nvPr/>
        </p:nvPicPr>
        <p:blipFill>
          <a:blip r:embed="rId14"/>
          <a:stretch>
            <a:fillRect/>
          </a:stretch>
        </p:blipFill>
        <p:spPr>
          <a:xfrm>
            <a:off x="9370421" y="5743193"/>
            <a:ext cx="2821579" cy="914400"/>
          </a:xfrm>
          <a:prstGeom prst="rect">
            <a:avLst/>
          </a:prstGeom>
        </p:spPr>
      </p:pic>
      <p:pic>
        <p:nvPicPr>
          <p:cNvPr id="2" name="slide -3 hindi">
            <a:hlinkClick r:id="" action="ppaction://media"/>
            <a:extLst>
              <a:ext uri="{FF2B5EF4-FFF2-40B4-BE49-F238E27FC236}">
                <a16:creationId xmlns:a16="http://schemas.microsoft.com/office/drawing/2014/main" id="{15183EF0-0035-4A92-A927-D5D1F901349B}"/>
              </a:ext>
            </a:extLst>
          </p:cNvPr>
          <p:cNvPicPr>
            <a:picLocks noChangeAspect="1"/>
          </p:cNvPicPr>
          <p:nvPr>
            <a:audioFile r:link="rId2"/>
            <p:extLst>
              <p:ext uri="{DAA4B4D4-6D71-4841-9C94-3DE7FCFB9230}">
                <p14:media xmlns:p14="http://schemas.microsoft.com/office/powerpoint/2010/main" r:embed="rId1"/>
              </p:ext>
            </p:extLst>
          </p:nvPr>
        </p:nvPicPr>
        <p:blipFill>
          <a:blip r:embed="rId15">
            <a:extLst>
              <a:ext uri="{BEBA8EAE-BF5A-486C-A8C5-ECC9F3942E4B}">
                <a14:imgProps xmlns:a14="http://schemas.microsoft.com/office/drawing/2010/main">
                  <a14:imgLayer r:embed="rId16">
                    <a14:imgEffect>
                      <a14:brightnessContrast bright="-40000" contrast="40000"/>
                    </a14:imgEffect>
                  </a14:imgLayer>
                </a14:imgProps>
              </a:ext>
            </a:extLst>
          </a:blip>
          <a:stretch>
            <a:fillRect/>
          </a:stretch>
        </p:blipFill>
        <p:spPr>
          <a:xfrm>
            <a:off x="298845" y="6059433"/>
            <a:ext cx="158400" cy="158400"/>
          </a:xfrm>
          <a:prstGeom prst="rect">
            <a:avLst/>
          </a:prstGeom>
        </p:spPr>
      </p:pic>
      <p:pic>
        <p:nvPicPr>
          <p:cNvPr id="3" name="Slide_Spanish_3">
            <a:hlinkClick r:id="" action="ppaction://media"/>
            <a:extLst>
              <a:ext uri="{FF2B5EF4-FFF2-40B4-BE49-F238E27FC236}">
                <a16:creationId xmlns:a16="http://schemas.microsoft.com/office/drawing/2014/main" id="{4A18B9C5-AB79-4635-9C89-E91948A82408}"/>
              </a:ext>
            </a:extLst>
          </p:cNvPr>
          <p:cNvPicPr>
            <a:picLocks noChangeAspect="1"/>
          </p:cNvPicPr>
          <p:nvPr>
            <a:audioFile r:link="rId4"/>
            <p:extLst>
              <p:ext uri="{DAA4B4D4-6D71-4841-9C94-3DE7FCFB9230}">
                <p14:media xmlns:p14="http://schemas.microsoft.com/office/powerpoint/2010/main" r:embed="rId3"/>
              </p:ext>
            </p:extLst>
          </p:nvPr>
        </p:nvPicPr>
        <p:blipFill>
          <a:blip r:embed="rId15">
            <a:extLst>
              <a:ext uri="{BEBA8EAE-BF5A-486C-A8C5-ECC9F3942E4B}">
                <a14:imgProps xmlns:a14="http://schemas.microsoft.com/office/drawing/2010/main">
                  <a14:imgLayer r:embed="rId16">
                    <a14:imgEffect>
                      <a14:brightnessContrast bright="-40000" contrast="40000"/>
                    </a14:imgEffect>
                  </a14:imgLayer>
                </a14:imgProps>
              </a:ext>
            </a:extLst>
          </a:blip>
          <a:stretch>
            <a:fillRect/>
          </a:stretch>
        </p:blipFill>
        <p:spPr>
          <a:xfrm>
            <a:off x="298845" y="6289794"/>
            <a:ext cx="158400" cy="158400"/>
          </a:xfrm>
          <a:prstGeom prst="rect">
            <a:avLst/>
          </a:prstGeom>
        </p:spPr>
      </p:pic>
    </p:spTree>
    <p:extLst>
      <p:ext uri="{BB962C8B-B14F-4D97-AF65-F5344CB8AC3E}">
        <p14:creationId xmlns:p14="http://schemas.microsoft.com/office/powerpoint/2010/main" val="34762216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251"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8176"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2050" name="Picture 2">
            <a:extLst>
              <a:ext uri="{FF2B5EF4-FFF2-40B4-BE49-F238E27FC236}">
                <a16:creationId xmlns:a16="http://schemas.microsoft.com/office/drawing/2014/main" id="{B3102FFA-B42B-49C2-8B23-FD368B6D9056}"/>
              </a:ext>
            </a:extLst>
          </p:cNvPr>
          <p:cNvPicPr>
            <a:picLocks noChangeAspect="1" noChangeArrowheads="1"/>
          </p:cNvPicPr>
          <p:nvPr/>
        </p:nvPicPr>
        <p:blipFill rotWithShape="1">
          <a:blip r:embed="rId7">
            <a:extLst>
              <a:ext uri="{28A0092B-C50C-407E-A947-70E740481C1C}">
                <a14:useLocalDpi xmlns:a14="http://schemas.microsoft.com/office/drawing/2010/main"/>
              </a:ext>
            </a:extLst>
          </a:blip>
          <a:srcRect/>
          <a:stretch/>
        </p:blipFill>
        <p:spPr bwMode="auto">
          <a:xfrm>
            <a:off x="-19168" y="0"/>
            <a:ext cx="12230336" cy="561491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8E579D3F-281A-49A3-A0C1-A2122D1F76EF}"/>
              </a:ext>
            </a:extLst>
          </p:cNvPr>
          <p:cNvSpPr/>
          <p:nvPr/>
        </p:nvSpPr>
        <p:spPr>
          <a:xfrm>
            <a:off x="0" y="2502568"/>
            <a:ext cx="12192000" cy="1852864"/>
          </a:xfrm>
          <a:prstGeom prst="rect">
            <a:avLst/>
          </a:prstGeom>
          <a:solidFill>
            <a:schemeClr val="bg1">
              <a:alpha val="94000"/>
            </a:schemeClr>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E3976CD6-6876-4BD5-8948-FE3FA6296F19}"/>
              </a:ext>
            </a:extLst>
          </p:cNvPr>
          <p:cNvSpPr/>
          <p:nvPr/>
        </p:nvSpPr>
        <p:spPr>
          <a:xfrm>
            <a:off x="985935" y="2705725"/>
            <a:ext cx="10220130" cy="1446550"/>
          </a:xfrm>
          <a:prstGeom prst="rect">
            <a:avLst/>
          </a:prstGeom>
        </p:spPr>
        <p:txBody>
          <a:bodyPr wrap="square">
            <a:spAutoFit/>
          </a:bodyPr>
          <a:lstStyle/>
          <a:p>
            <a:pPr algn="ctr"/>
            <a:r>
              <a:rPr lang="en-US" sz="4400" b="1" dirty="0">
                <a:solidFill>
                  <a:schemeClr val="tx1"/>
                </a:solidFill>
                <a:latin typeface="Barlow SemiBold" panose="00000700000000000000" pitchFamily="2" charset="0"/>
                <a:cs typeface="Antique Legacy Semibold" panose="020B0704010101010104" pitchFamily="34" charset="0"/>
              </a:rPr>
              <a:t>Seeing the World Through Little Eyes </a:t>
            </a:r>
            <a:r>
              <a:rPr lang="en-US" sz="4400" b="1" dirty="0">
                <a:solidFill>
                  <a:srgbClr val="C00000"/>
                </a:solidFill>
                <a:latin typeface="Barlow SemiBold" panose="00000700000000000000" pitchFamily="2" charset="0"/>
                <a:cs typeface="Antique Legacy Semibold" panose="020B0704010101010104" pitchFamily="34" charset="0"/>
              </a:rPr>
              <a:t>What we need to know</a:t>
            </a:r>
            <a:endParaRPr lang="en-IN" sz="4400" b="1" dirty="0">
              <a:solidFill>
                <a:srgbClr val="C00000"/>
              </a:solidFill>
            </a:endParaRPr>
          </a:p>
        </p:txBody>
      </p:sp>
      <p:sp>
        <p:nvSpPr>
          <p:cNvPr id="12" name="Rectangle: Rounded Corners 11">
            <a:extLst>
              <a:ext uri="{FF2B5EF4-FFF2-40B4-BE49-F238E27FC236}">
                <a16:creationId xmlns:a16="http://schemas.microsoft.com/office/drawing/2014/main" id="{CB51456B-E863-4E99-AE8C-62225BBAC7BE}"/>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a:extLst>
              <a:ext uri="{FF2B5EF4-FFF2-40B4-BE49-F238E27FC236}">
                <a16:creationId xmlns:a16="http://schemas.microsoft.com/office/drawing/2014/main" id="{BD006569-1D7F-4021-B0E0-8347B0F341C0}"/>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14" name="Rectangle 13">
            <a:extLst>
              <a:ext uri="{FF2B5EF4-FFF2-40B4-BE49-F238E27FC236}">
                <a16:creationId xmlns:a16="http://schemas.microsoft.com/office/drawing/2014/main" id="{43008772-6403-4A22-A049-5FDFC2F57011}"/>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pic>
        <p:nvPicPr>
          <p:cNvPr id="2" name="Slide_Spanish_5">
            <a:hlinkClick r:id="" action="ppaction://media"/>
            <a:extLst>
              <a:ext uri="{FF2B5EF4-FFF2-40B4-BE49-F238E27FC236}">
                <a16:creationId xmlns:a16="http://schemas.microsoft.com/office/drawing/2014/main" id="{8681921B-776B-4026-B791-AFEAC9DFEA15}"/>
              </a:ext>
            </a:extLst>
          </p:cNvPr>
          <p:cNvPicPr>
            <a:picLocks noChangeAspect="1"/>
          </p:cNvPicPr>
          <p:nvPr>
            <a:audioFile r:link="rId2"/>
            <p:extLst>
              <p:ext uri="{DAA4B4D4-6D71-4841-9C94-3DE7FCFB9230}">
                <p14:media xmlns:p14="http://schemas.microsoft.com/office/powerpoint/2010/main" r:embed="rId1"/>
              </p:ext>
            </p:extLst>
          </p:nvPr>
        </p:nvPicPr>
        <p:blipFill>
          <a:blip r:embed="rId8">
            <a:extLst/>
          </a:blip>
          <a:stretch>
            <a:fillRect/>
          </a:stretch>
        </p:blipFill>
        <p:spPr>
          <a:xfrm>
            <a:off x="298845" y="6289794"/>
            <a:ext cx="158400" cy="158400"/>
          </a:xfrm>
          <a:prstGeom prst="rect">
            <a:avLst/>
          </a:prstGeom>
        </p:spPr>
      </p:pic>
      <p:pic>
        <p:nvPicPr>
          <p:cNvPr id="3" name="Slide 5">
            <a:hlinkClick r:id="" action="ppaction://media"/>
            <a:extLst>
              <a:ext uri="{FF2B5EF4-FFF2-40B4-BE49-F238E27FC236}">
                <a16:creationId xmlns:a16="http://schemas.microsoft.com/office/drawing/2014/main" id="{85163477-7115-42BA-9381-5E313EA113C9}"/>
              </a:ext>
            </a:extLst>
          </p:cNvPr>
          <p:cNvPicPr>
            <a:picLocks noChangeAspect="1"/>
          </p:cNvPicPr>
          <p:nvPr>
            <a:audioFile r:link="rId4"/>
            <p:extLst>
              <p:ext uri="{DAA4B4D4-6D71-4841-9C94-3DE7FCFB9230}">
                <p14:media xmlns:p14="http://schemas.microsoft.com/office/powerpoint/2010/main" r:embed="rId3"/>
              </p:ext>
            </p:extLst>
          </p:nvPr>
        </p:nvPicPr>
        <p:blipFill>
          <a:blip r:embed="rId8">
            <a:extLst/>
          </a:blip>
          <a:stretch>
            <a:fillRect/>
          </a:stretch>
        </p:blipFill>
        <p:spPr>
          <a:xfrm>
            <a:off x="298845" y="6059433"/>
            <a:ext cx="158400" cy="158400"/>
          </a:xfrm>
          <a:prstGeom prst="rect">
            <a:avLst/>
          </a:prstGeom>
        </p:spPr>
      </p:pic>
      <p:pic>
        <p:nvPicPr>
          <p:cNvPr id="16" name="Picture 15">
            <a:hlinkClick r:id="rId9"/>
            <a:extLst>
              <a:ext uri="{FF2B5EF4-FFF2-40B4-BE49-F238E27FC236}">
                <a16:creationId xmlns:a16="http://schemas.microsoft.com/office/drawing/2014/main" id="{4DD90C12-E173-4955-BD77-9015147BE0CF}"/>
              </a:ext>
            </a:extLst>
          </p:cNvPr>
          <p:cNvPicPr>
            <a:picLocks noChangeAspect="1"/>
          </p:cNvPicPr>
          <p:nvPr/>
        </p:nvPicPr>
        <p:blipFill>
          <a:blip r:embed="rId10"/>
          <a:stretch>
            <a:fillRect/>
          </a:stretch>
        </p:blipFill>
        <p:spPr>
          <a:xfrm>
            <a:off x="9370421" y="5743193"/>
            <a:ext cx="2821579" cy="914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371"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8" name="Picture 17">
            <a:extLst>
              <a:ext uri="{FF2B5EF4-FFF2-40B4-BE49-F238E27FC236}">
                <a16:creationId xmlns:a16="http://schemas.microsoft.com/office/drawing/2014/main" id="{0EF5A316-9B70-4468-B145-0FB0545EBD3A}"/>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52" name="Google Shape;152;p17"/>
          <p:cNvSpPr/>
          <p:nvPr/>
        </p:nvSpPr>
        <p:spPr>
          <a:xfrm>
            <a:off x="-3151589" y="0"/>
            <a:ext cx="7980218" cy="6858000"/>
          </a:xfrm>
          <a:custGeom>
            <a:avLst/>
            <a:gdLst/>
            <a:ahLst/>
            <a:cxnLst/>
            <a:rect l="l" t="t" r="r" b="b"/>
            <a:pathLst>
              <a:path w="812800" h="698500" extrusionOk="0">
                <a:moveTo>
                  <a:pt x="812800" y="349250"/>
                </a:moveTo>
                <a:lnTo>
                  <a:pt x="609600" y="698500"/>
                </a:lnTo>
                <a:lnTo>
                  <a:pt x="203200" y="698500"/>
                </a:lnTo>
                <a:lnTo>
                  <a:pt x="0" y="349250"/>
                </a:lnTo>
                <a:lnTo>
                  <a:pt x="203200" y="0"/>
                </a:lnTo>
                <a:lnTo>
                  <a:pt x="609600" y="0"/>
                </a:lnTo>
                <a:lnTo>
                  <a:pt x="812800" y="349250"/>
                </a:lnTo>
                <a:close/>
              </a:path>
            </a:pathLst>
          </a:custGeom>
          <a:solidFill>
            <a:schemeClr val="bg1"/>
          </a:solidFill>
          <a:ln>
            <a:noFill/>
          </a:ln>
          <a:effectLst>
            <a:outerShdw blurRad="419100" dist="38100" algn="l" rotWithShape="0">
              <a:prstClr val="black">
                <a:alpha val="40000"/>
              </a:prstClr>
            </a:outerShdw>
          </a:effectLst>
        </p:spPr>
      </p:sp>
      <p:sp>
        <p:nvSpPr>
          <p:cNvPr id="155" name="Google Shape;155;p17"/>
          <p:cNvSpPr txBox="1"/>
          <p:nvPr/>
        </p:nvSpPr>
        <p:spPr>
          <a:xfrm>
            <a:off x="4051140" y="196546"/>
            <a:ext cx="7807726" cy="1477328"/>
          </a:xfrm>
          <a:prstGeom prst="rect">
            <a:avLst/>
          </a:prstGeom>
          <a:noFill/>
          <a:ln>
            <a:noFill/>
          </a:ln>
        </p:spPr>
        <p:txBody>
          <a:bodyPr spcFirstLastPara="1" wrap="square" lIns="0" tIns="0" rIns="0" bIns="0" anchor="t" anchorCtr="0">
            <a:spAutoFit/>
          </a:bodyPr>
          <a:lstStyle/>
          <a:p>
            <a:pPr lvl="0" algn="r">
              <a:lnSpc>
                <a:spcPct val="120000"/>
              </a:lnSpc>
            </a:pPr>
            <a:r>
              <a:rPr lang="en-GB" sz="4000" dirty="0">
                <a:solidFill>
                  <a:schemeClr val="tx1"/>
                </a:solidFill>
                <a:latin typeface="Barlow SemiBold" panose="00000700000000000000" pitchFamily="2" charset="0"/>
                <a:ea typeface="Libre Baskerville"/>
                <a:cs typeface="Libre Baskerville"/>
                <a:sym typeface="Libre Baskerville"/>
              </a:rPr>
              <a:t>A Parents and Caregivers Guide to Common Eye Problems in Kids</a:t>
            </a:r>
            <a:endParaRPr sz="4000" dirty="0">
              <a:solidFill>
                <a:schemeClr val="tx1"/>
              </a:solidFill>
              <a:latin typeface="Barlow SemiBold" panose="00000700000000000000" pitchFamily="2" charset="0"/>
            </a:endParaRPr>
          </a:p>
        </p:txBody>
      </p:sp>
      <p:sp>
        <p:nvSpPr>
          <p:cNvPr id="17" name="Rectangle: Rounded Corners 16">
            <a:extLst>
              <a:ext uri="{FF2B5EF4-FFF2-40B4-BE49-F238E27FC236}">
                <a16:creationId xmlns:a16="http://schemas.microsoft.com/office/drawing/2014/main" id="{25A5AEE5-C825-4754-8C51-964E3F93106A}"/>
              </a:ext>
            </a:extLst>
          </p:cNvPr>
          <p:cNvSpPr/>
          <p:nvPr/>
        </p:nvSpPr>
        <p:spPr>
          <a:xfrm>
            <a:off x="5207267" y="2331813"/>
            <a:ext cx="6651598" cy="3265232"/>
          </a:xfrm>
          <a:prstGeom prst="roundRect">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9306A990-F886-424A-B210-D5CD5FD15C4F}"/>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3151589" y="0"/>
            <a:ext cx="7980218" cy="6858000"/>
          </a:xfrm>
          <a:prstGeom prst="hexagon">
            <a:avLst/>
          </a:prstGeom>
        </p:spPr>
      </p:pic>
      <p:sp>
        <p:nvSpPr>
          <p:cNvPr id="156" name="Google Shape;156;p17"/>
          <p:cNvSpPr txBox="1"/>
          <p:nvPr/>
        </p:nvSpPr>
        <p:spPr>
          <a:xfrm>
            <a:off x="5467149" y="2545112"/>
            <a:ext cx="6120250" cy="2880789"/>
          </a:xfrm>
          <a:prstGeom prst="rect">
            <a:avLst/>
          </a:prstGeom>
          <a:noFill/>
          <a:ln>
            <a:noFill/>
          </a:ln>
        </p:spPr>
        <p:txBody>
          <a:bodyPr spcFirstLastPara="1" wrap="square" lIns="0" tIns="0" rIns="0" bIns="0" anchor="t" anchorCtr="0">
            <a:spAutoFit/>
          </a:bodyPr>
          <a:lstStyle/>
          <a:p>
            <a:pPr marL="342900" indent="-342900">
              <a:lnSpc>
                <a:spcPct val="130011"/>
              </a:lnSpc>
              <a:buSzPct val="75000"/>
              <a:buBlip>
                <a:blip r:embed="rId9"/>
              </a:buBlip>
            </a:pPr>
            <a:r>
              <a:rPr lang="en-GB" sz="2400" dirty="0">
                <a:solidFill>
                  <a:schemeClr val="tx1"/>
                </a:solidFill>
                <a:latin typeface="+mn-lt"/>
                <a:ea typeface="Libre Franklin Light"/>
                <a:cs typeface="Libre Franklin Light"/>
                <a:sym typeface="Libre Franklin Light"/>
              </a:rPr>
              <a:t>Every child’s eyes are precious — they help them explore, learn, and dream.</a:t>
            </a:r>
          </a:p>
          <a:p>
            <a:pPr marL="342900" indent="-342900">
              <a:lnSpc>
                <a:spcPct val="130011"/>
              </a:lnSpc>
              <a:buSzPct val="75000"/>
              <a:buBlip>
                <a:blip r:embed="rId9"/>
              </a:buBlip>
            </a:pPr>
            <a:r>
              <a:rPr lang="en-GB" sz="2400" dirty="0">
                <a:solidFill>
                  <a:schemeClr val="tx1"/>
                </a:solidFill>
                <a:latin typeface="+mn-lt"/>
                <a:ea typeface="Libre Franklin Light"/>
                <a:cs typeface="Libre Franklin Light"/>
                <a:sym typeface="Libre Franklin Light"/>
              </a:rPr>
              <a:t>Sometimes, little eyes need extra care to stay healthy and strong.</a:t>
            </a:r>
          </a:p>
          <a:p>
            <a:pPr marL="342900" indent="-342900">
              <a:lnSpc>
                <a:spcPct val="130011"/>
              </a:lnSpc>
              <a:buSzPct val="75000"/>
              <a:buBlip>
                <a:blip r:embed="rId9"/>
              </a:buBlip>
            </a:pPr>
            <a:r>
              <a:rPr lang="en-GB" sz="2400" dirty="0">
                <a:solidFill>
                  <a:schemeClr val="tx1"/>
                </a:solidFill>
                <a:latin typeface="+mn-lt"/>
                <a:ea typeface="Libre Franklin Light"/>
                <a:cs typeface="Libre Franklin Light"/>
                <a:sym typeface="Libre Franklin Light"/>
              </a:rPr>
              <a:t>Let’s learn how to spot common problems early — so kids never miss a moment!</a:t>
            </a:r>
          </a:p>
        </p:txBody>
      </p:sp>
      <p:cxnSp>
        <p:nvCxnSpPr>
          <p:cNvPr id="9" name="Google Shape;146;p16">
            <a:extLst>
              <a:ext uri="{FF2B5EF4-FFF2-40B4-BE49-F238E27FC236}">
                <a16:creationId xmlns:a16="http://schemas.microsoft.com/office/drawing/2014/main" id="{A9AE4365-80A1-4DE5-AA88-3F5E68EDF01B}"/>
              </a:ext>
            </a:extLst>
          </p:cNvPr>
          <p:cNvCxnSpPr>
            <a:cxnSpLocks/>
          </p:cNvCxnSpPr>
          <p:nvPr/>
        </p:nvCxnSpPr>
        <p:spPr>
          <a:xfrm>
            <a:off x="6096002" y="1945177"/>
            <a:ext cx="6095978" cy="9894"/>
          </a:xfrm>
          <a:prstGeom prst="straightConnector1">
            <a:avLst/>
          </a:prstGeom>
          <a:noFill/>
          <a:ln w="38100" cap="flat" cmpd="sng">
            <a:solidFill>
              <a:srgbClr val="EC4136"/>
            </a:solidFill>
            <a:prstDash val="solid"/>
            <a:round/>
            <a:headEnd type="none" w="sm" len="sm"/>
            <a:tailEnd type="none" w="sm" len="sm"/>
          </a:ln>
        </p:spPr>
      </p:cxnSp>
      <p:sp>
        <p:nvSpPr>
          <p:cNvPr id="20" name="Rectangle: Rounded Corners 19">
            <a:extLst>
              <a:ext uri="{FF2B5EF4-FFF2-40B4-BE49-F238E27FC236}">
                <a16:creationId xmlns:a16="http://schemas.microsoft.com/office/drawing/2014/main" id="{701743A0-C980-43C2-9685-839D328EE664}"/>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6E4A818B-87CA-4736-B562-6D0097EB98C9}"/>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2" name="Rectangle 21">
            <a:extLst>
              <a:ext uri="{FF2B5EF4-FFF2-40B4-BE49-F238E27FC236}">
                <a16:creationId xmlns:a16="http://schemas.microsoft.com/office/drawing/2014/main" id="{276DBDAD-B48D-4C36-A975-A6043B6A12E8}"/>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29" name="Group 28">
            <a:extLst>
              <a:ext uri="{FF2B5EF4-FFF2-40B4-BE49-F238E27FC236}">
                <a16:creationId xmlns:a16="http://schemas.microsoft.com/office/drawing/2014/main" id="{E026AAD7-8C9D-400C-9F6A-CF3C43D145FA}"/>
              </a:ext>
            </a:extLst>
          </p:cNvPr>
          <p:cNvGrpSpPr/>
          <p:nvPr/>
        </p:nvGrpSpPr>
        <p:grpSpPr>
          <a:xfrm>
            <a:off x="-236840" y="6675119"/>
            <a:ext cx="12708239" cy="182881"/>
            <a:chOff x="-236840" y="6675119"/>
            <a:chExt cx="12708239" cy="182881"/>
          </a:xfrm>
        </p:grpSpPr>
        <p:sp>
          <p:nvSpPr>
            <p:cNvPr id="30" name="Rectangle 29">
              <a:extLst>
                <a:ext uri="{FF2B5EF4-FFF2-40B4-BE49-F238E27FC236}">
                  <a16:creationId xmlns:a16="http://schemas.microsoft.com/office/drawing/2014/main" id="{1473D457-924D-416A-89D5-18CD166B81DC}"/>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Parallelogram 30">
              <a:extLst>
                <a:ext uri="{FF2B5EF4-FFF2-40B4-BE49-F238E27FC236}">
                  <a16:creationId xmlns:a16="http://schemas.microsoft.com/office/drawing/2014/main" id="{52B872D0-57E7-4CF6-98A5-B60D33536913}"/>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Parallelogram 31">
              <a:extLst>
                <a:ext uri="{FF2B5EF4-FFF2-40B4-BE49-F238E27FC236}">
                  <a16:creationId xmlns:a16="http://schemas.microsoft.com/office/drawing/2014/main" id="{898C42F3-DF11-422B-9F26-266083CC01CA}"/>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6">
            <a:hlinkClick r:id="" action="ppaction://media"/>
            <a:extLst>
              <a:ext uri="{FF2B5EF4-FFF2-40B4-BE49-F238E27FC236}">
                <a16:creationId xmlns:a16="http://schemas.microsoft.com/office/drawing/2014/main" id="{4D268F93-5681-4F8C-915D-AECF7EC6DFA8}"/>
              </a:ext>
            </a:extLst>
          </p:cNvPr>
          <p:cNvPicPr>
            <a:picLocks noChangeAspect="1"/>
          </p:cNvPicPr>
          <p:nvPr>
            <a:audioFile r:link="rId2"/>
            <p:extLst>
              <p:ext uri="{DAA4B4D4-6D71-4841-9C94-3DE7FCFB9230}">
                <p14:media xmlns:p14="http://schemas.microsoft.com/office/powerpoint/2010/main" r:embed="rId1"/>
              </p:ext>
            </p:extLst>
          </p:nvPr>
        </p:nvPicPr>
        <p:blipFill>
          <a:blip r:embed="rId10">
            <a:extLst/>
          </a:blip>
          <a:stretch>
            <a:fillRect/>
          </a:stretch>
        </p:blipFill>
        <p:spPr>
          <a:xfrm>
            <a:off x="299307" y="6289794"/>
            <a:ext cx="158400" cy="158400"/>
          </a:xfrm>
          <a:prstGeom prst="rect">
            <a:avLst/>
          </a:prstGeom>
        </p:spPr>
      </p:pic>
      <p:pic>
        <p:nvPicPr>
          <p:cNvPr id="4" name="Slide 6">
            <a:hlinkClick r:id="" action="ppaction://media"/>
            <a:extLst>
              <a:ext uri="{FF2B5EF4-FFF2-40B4-BE49-F238E27FC236}">
                <a16:creationId xmlns:a16="http://schemas.microsoft.com/office/drawing/2014/main" id="{87CAF57B-C661-4576-986E-7CBCF9BBE973}"/>
              </a:ext>
            </a:extLst>
          </p:cNvPr>
          <p:cNvPicPr>
            <a:picLocks noChangeAspect="1"/>
          </p:cNvPicPr>
          <p:nvPr>
            <a:audioFile r:link="rId4"/>
            <p:extLst>
              <p:ext uri="{DAA4B4D4-6D71-4841-9C94-3DE7FCFB9230}">
                <p14:media xmlns:p14="http://schemas.microsoft.com/office/powerpoint/2010/main" r:embed="rId3"/>
              </p:ext>
            </p:extLst>
          </p:nvPr>
        </p:nvPicPr>
        <p:blipFill>
          <a:blip r:embed="rId10">
            <a:extLst/>
          </a:blip>
          <a:stretch>
            <a:fillRect/>
          </a:stretch>
        </p:blipFill>
        <p:spPr>
          <a:xfrm>
            <a:off x="298846" y="6059433"/>
            <a:ext cx="158400" cy="158400"/>
          </a:xfrm>
          <a:prstGeom prst="rect">
            <a:avLst/>
          </a:prstGeom>
        </p:spPr>
      </p:pic>
      <p:pic>
        <p:nvPicPr>
          <p:cNvPr id="23" name="Picture 22">
            <a:hlinkClick r:id="rId11"/>
            <a:extLst>
              <a:ext uri="{FF2B5EF4-FFF2-40B4-BE49-F238E27FC236}">
                <a16:creationId xmlns:a16="http://schemas.microsoft.com/office/drawing/2014/main" id="{C4D91A0E-E5AD-48A1-9E39-931B8673E811}"/>
              </a:ext>
            </a:extLst>
          </p:cNvPr>
          <p:cNvPicPr>
            <a:picLocks noChangeAspect="1"/>
          </p:cNvPicPr>
          <p:nvPr/>
        </p:nvPicPr>
        <p:blipFill>
          <a:blip r:embed="rId12"/>
          <a:stretch>
            <a:fillRect/>
          </a:stretch>
        </p:blipFill>
        <p:spPr>
          <a:xfrm>
            <a:off x="9370421" y="5743193"/>
            <a:ext cx="2821579" cy="914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91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1405"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8" name="Picture 7">
            <a:extLst>
              <a:ext uri="{FF2B5EF4-FFF2-40B4-BE49-F238E27FC236}">
                <a16:creationId xmlns:a16="http://schemas.microsoft.com/office/drawing/2014/main" id="{F6E7BBFE-B7AB-4ED3-BB1D-5814DEEB61AD}"/>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58" name="Google Shape;358;p29"/>
          <p:cNvSpPr/>
          <p:nvPr/>
        </p:nvSpPr>
        <p:spPr>
          <a:xfrm>
            <a:off x="1" y="1"/>
            <a:ext cx="7728731" cy="1181100"/>
          </a:xfrm>
          <a:custGeom>
            <a:avLst/>
            <a:gdLst/>
            <a:ahLst/>
            <a:cxnLst/>
            <a:rect l="l" t="t" r="r" b="b"/>
            <a:pathLst>
              <a:path w="3053326" h="1441152" extrusionOk="0">
                <a:moveTo>
                  <a:pt x="0" y="0"/>
                </a:moveTo>
                <a:lnTo>
                  <a:pt x="3053326" y="0"/>
                </a:lnTo>
                <a:lnTo>
                  <a:pt x="3053326" y="1441152"/>
                </a:lnTo>
                <a:lnTo>
                  <a:pt x="0" y="1441152"/>
                </a:lnTo>
                <a:close/>
              </a:path>
            </a:pathLst>
          </a:custGeom>
          <a:solidFill>
            <a:schemeClr val="bg1"/>
          </a:solidFill>
          <a:ln>
            <a:noFill/>
          </a:ln>
          <a:effectLst>
            <a:outerShdw blurRad="190500" dist="38100" dir="5400000" algn="t" rotWithShape="0">
              <a:prstClr val="black">
                <a:alpha val="27000"/>
              </a:prstClr>
            </a:outerShdw>
          </a:effectLst>
        </p:spPr>
      </p:sp>
      <p:pic>
        <p:nvPicPr>
          <p:cNvPr id="356" name="Google Shape;356;p29"/>
          <p:cNvPicPr preferRelativeResize="0"/>
          <p:nvPr/>
        </p:nvPicPr>
        <p:blipFill rotWithShape="1">
          <a:blip r:embed="rId8">
            <a:extLst>
              <a:ext uri="{28A0092B-C50C-407E-A947-70E740481C1C}">
                <a14:useLocalDpi xmlns:a14="http://schemas.microsoft.com/office/drawing/2010/main"/>
              </a:ext>
            </a:extLst>
          </a:blip>
          <a:srcRect/>
          <a:stretch/>
        </p:blipFill>
        <p:spPr>
          <a:xfrm>
            <a:off x="7632704" y="0"/>
            <a:ext cx="4559298" cy="5659120"/>
          </a:xfrm>
          <a:prstGeom prst="rect">
            <a:avLst/>
          </a:prstGeom>
          <a:noFill/>
          <a:ln>
            <a:noFill/>
          </a:ln>
        </p:spPr>
      </p:pic>
      <p:sp>
        <p:nvSpPr>
          <p:cNvPr id="19" name="Rectangle: Rounded Corners 18">
            <a:extLst>
              <a:ext uri="{FF2B5EF4-FFF2-40B4-BE49-F238E27FC236}">
                <a16:creationId xmlns:a16="http://schemas.microsoft.com/office/drawing/2014/main" id="{5B2A39B7-C3B8-4591-BD98-7A5431FF4500}"/>
              </a:ext>
            </a:extLst>
          </p:cNvPr>
          <p:cNvSpPr/>
          <p:nvPr/>
        </p:nvSpPr>
        <p:spPr>
          <a:xfrm>
            <a:off x="145424" y="1306997"/>
            <a:ext cx="7258675" cy="4495643"/>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0" name="Google Shape;360;p29"/>
          <p:cNvSpPr txBox="1"/>
          <p:nvPr/>
        </p:nvSpPr>
        <p:spPr>
          <a:xfrm>
            <a:off x="457245" y="239897"/>
            <a:ext cx="6407856" cy="738664"/>
          </a:xfrm>
          <a:prstGeom prst="rect">
            <a:avLst/>
          </a:prstGeom>
          <a:noFill/>
          <a:ln>
            <a:noFill/>
          </a:ln>
        </p:spPr>
        <p:txBody>
          <a:bodyPr spcFirstLastPara="1" wrap="square" lIns="0" tIns="0" rIns="0" bIns="0" anchor="t" anchorCtr="0">
            <a:spAutoFit/>
          </a:bodyPr>
          <a:lstStyle/>
          <a:p>
            <a:pPr lvl="0">
              <a:lnSpc>
                <a:spcPct val="120000"/>
              </a:lnSpc>
            </a:pPr>
            <a:r>
              <a:rPr lang="en-US" sz="4000" dirty="0">
                <a:solidFill>
                  <a:schemeClr val="tx1"/>
                </a:solidFill>
                <a:latin typeface="Barlow SemiBold" panose="00000700000000000000" pitchFamily="2" charset="0"/>
                <a:ea typeface="Libre Baskerville"/>
                <a:cs typeface="Libre Baskerville"/>
                <a:sym typeface="Libre Baskerville"/>
              </a:rPr>
              <a:t>Healthy Eyes, Happy Kids!</a:t>
            </a:r>
            <a:endParaRPr sz="4000" dirty="0">
              <a:solidFill>
                <a:schemeClr val="tx1"/>
              </a:solidFill>
              <a:latin typeface="Barlow SemiBold" panose="00000700000000000000" pitchFamily="2" charset="0"/>
            </a:endParaRPr>
          </a:p>
        </p:txBody>
      </p:sp>
      <p:sp>
        <p:nvSpPr>
          <p:cNvPr id="365" name="Google Shape;365;p29"/>
          <p:cNvSpPr txBox="1"/>
          <p:nvPr/>
        </p:nvSpPr>
        <p:spPr>
          <a:xfrm>
            <a:off x="412789" y="1486560"/>
            <a:ext cx="6723945" cy="4136517"/>
          </a:xfrm>
          <a:prstGeom prst="rect">
            <a:avLst/>
          </a:prstGeom>
          <a:noFill/>
          <a:ln>
            <a:noFill/>
          </a:ln>
        </p:spPr>
        <p:txBody>
          <a:bodyPr spcFirstLastPara="1" wrap="square" lIns="0" tIns="0" rIns="0" bIns="0" anchor="t" anchorCtr="0">
            <a:spAutoFit/>
          </a:bodyPr>
          <a:lstStyle/>
          <a:p>
            <a:pPr marL="342900" indent="-342900">
              <a:lnSpc>
                <a:spcPct val="140016"/>
              </a:lnSpc>
              <a:buSzPct val="75000"/>
              <a:buBlip>
                <a:blip r:embed="rId9"/>
              </a:buBlip>
            </a:pPr>
            <a:r>
              <a:rPr lang="en-GB" sz="2400" dirty="0">
                <a:solidFill>
                  <a:schemeClr val="tx1"/>
                </a:solidFill>
                <a:latin typeface="+mn-lt"/>
                <a:ea typeface="Libre Franklin Light"/>
                <a:cs typeface="Libre Franklin Light"/>
                <a:sym typeface="Libre Franklin Light"/>
              </a:rPr>
              <a:t>Clear vision means kids can see the smiles they love and the world they’re curious about.</a:t>
            </a:r>
          </a:p>
          <a:p>
            <a:pPr marL="342900" indent="-342900">
              <a:lnSpc>
                <a:spcPct val="140016"/>
              </a:lnSpc>
              <a:buSzPct val="75000"/>
              <a:buBlip>
                <a:blip r:embed="rId9"/>
              </a:buBlip>
            </a:pPr>
            <a:r>
              <a:rPr lang="en-GB" sz="2400" dirty="0">
                <a:solidFill>
                  <a:schemeClr val="tx1"/>
                </a:solidFill>
                <a:latin typeface="+mn-lt"/>
                <a:ea typeface="Libre Franklin Light"/>
                <a:cs typeface="Libre Franklin Light"/>
                <a:sym typeface="Libre Franklin Light"/>
              </a:rPr>
              <a:t>Many childhood eye problems are easy to treat if we catch them early.</a:t>
            </a:r>
          </a:p>
          <a:p>
            <a:pPr marL="342900" indent="-342900">
              <a:lnSpc>
                <a:spcPct val="140016"/>
              </a:lnSpc>
              <a:buSzPct val="75000"/>
              <a:buBlip>
                <a:blip r:embed="rId9"/>
              </a:buBlip>
            </a:pPr>
            <a:r>
              <a:rPr lang="en-GB" sz="2400" dirty="0">
                <a:solidFill>
                  <a:schemeClr val="tx1"/>
                </a:solidFill>
                <a:latin typeface="+mn-lt"/>
                <a:ea typeface="Libre Franklin Light"/>
                <a:cs typeface="Libre Franklin Light"/>
                <a:sym typeface="Libre Franklin Light"/>
              </a:rPr>
              <a:t>You know your child best — trust your eyes to protect theirs!</a:t>
            </a:r>
          </a:p>
          <a:p>
            <a:pPr marL="342900" indent="-342900">
              <a:lnSpc>
                <a:spcPct val="140016"/>
              </a:lnSpc>
              <a:buSzPct val="75000"/>
              <a:buBlip>
                <a:blip r:embed="rId9"/>
              </a:buBlip>
            </a:pPr>
            <a:r>
              <a:rPr lang="en-GB" sz="2400" dirty="0">
                <a:solidFill>
                  <a:schemeClr val="tx1"/>
                </a:solidFill>
                <a:latin typeface="+mn-lt"/>
                <a:ea typeface="Libre Franklin Light"/>
                <a:cs typeface="Libre Franklin Light"/>
                <a:sym typeface="Libre Franklin Light"/>
              </a:rPr>
              <a:t>Together, we can help every child see their bright future.</a:t>
            </a:r>
          </a:p>
        </p:txBody>
      </p:sp>
      <p:sp>
        <p:nvSpPr>
          <p:cNvPr id="10" name="Rectangle: Rounded Corners 9">
            <a:extLst>
              <a:ext uri="{FF2B5EF4-FFF2-40B4-BE49-F238E27FC236}">
                <a16:creationId xmlns:a16="http://schemas.microsoft.com/office/drawing/2014/main" id="{6C9FA4A9-D28B-4271-B867-B71270ED5923}"/>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4E6125E5-BBE4-4774-9933-108B1C99F59B}"/>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12" name="Rectangle 11">
            <a:extLst>
              <a:ext uri="{FF2B5EF4-FFF2-40B4-BE49-F238E27FC236}">
                <a16:creationId xmlns:a16="http://schemas.microsoft.com/office/drawing/2014/main" id="{BFF9BFE8-27CA-476D-BB14-24A7AF7D61A1}"/>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20" name="Group 19">
            <a:extLst>
              <a:ext uri="{FF2B5EF4-FFF2-40B4-BE49-F238E27FC236}">
                <a16:creationId xmlns:a16="http://schemas.microsoft.com/office/drawing/2014/main" id="{D8FA0263-04CB-42B3-8302-5168F791EDBF}"/>
              </a:ext>
            </a:extLst>
          </p:cNvPr>
          <p:cNvGrpSpPr/>
          <p:nvPr/>
        </p:nvGrpSpPr>
        <p:grpSpPr>
          <a:xfrm>
            <a:off x="-236840" y="6675119"/>
            <a:ext cx="12708239" cy="182881"/>
            <a:chOff x="-236840" y="6675119"/>
            <a:chExt cx="12708239" cy="182881"/>
          </a:xfrm>
        </p:grpSpPr>
        <p:sp>
          <p:nvSpPr>
            <p:cNvPr id="21" name="Rectangle 20">
              <a:extLst>
                <a:ext uri="{FF2B5EF4-FFF2-40B4-BE49-F238E27FC236}">
                  <a16:creationId xmlns:a16="http://schemas.microsoft.com/office/drawing/2014/main" id="{1FBDD812-3ACB-46D1-B2A9-22415FF063E8}"/>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Parallelogram 21">
              <a:extLst>
                <a:ext uri="{FF2B5EF4-FFF2-40B4-BE49-F238E27FC236}">
                  <a16:creationId xmlns:a16="http://schemas.microsoft.com/office/drawing/2014/main" id="{59E3C1EC-94AC-4164-96E3-F42BC60C0BD6}"/>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Parallelogram 22">
              <a:extLst>
                <a:ext uri="{FF2B5EF4-FFF2-40B4-BE49-F238E27FC236}">
                  <a16:creationId xmlns:a16="http://schemas.microsoft.com/office/drawing/2014/main" id="{E04E20AC-5FDE-47F1-97F7-68A7C86D36C5}"/>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7">
            <a:hlinkClick r:id="" action="ppaction://media"/>
            <a:extLst>
              <a:ext uri="{FF2B5EF4-FFF2-40B4-BE49-F238E27FC236}">
                <a16:creationId xmlns:a16="http://schemas.microsoft.com/office/drawing/2014/main" id="{37633FDD-F925-4556-8569-261B7E9DEC7E}"/>
              </a:ext>
            </a:extLst>
          </p:cNvPr>
          <p:cNvPicPr>
            <a:picLocks noChangeAspect="1"/>
          </p:cNvPicPr>
          <p:nvPr>
            <a:audioFile r:link="rId2"/>
            <p:extLst>
              <p:ext uri="{DAA4B4D4-6D71-4841-9C94-3DE7FCFB9230}">
                <p14:media xmlns:p14="http://schemas.microsoft.com/office/powerpoint/2010/main" r:embed="rId1"/>
              </p:ext>
            </p:extLst>
          </p:nvPr>
        </p:nvPicPr>
        <p:blipFill>
          <a:blip r:embed="rId10">
            <a:extLst/>
          </a:blip>
          <a:stretch>
            <a:fillRect/>
          </a:stretch>
        </p:blipFill>
        <p:spPr>
          <a:xfrm>
            <a:off x="298845" y="6289794"/>
            <a:ext cx="158400" cy="158400"/>
          </a:xfrm>
          <a:prstGeom prst="rect">
            <a:avLst/>
          </a:prstGeom>
        </p:spPr>
      </p:pic>
      <p:pic>
        <p:nvPicPr>
          <p:cNvPr id="3" name="Slide 7">
            <a:hlinkClick r:id="" action="ppaction://media"/>
            <a:extLst>
              <a:ext uri="{FF2B5EF4-FFF2-40B4-BE49-F238E27FC236}">
                <a16:creationId xmlns:a16="http://schemas.microsoft.com/office/drawing/2014/main" id="{2F17CFFD-6058-40E6-922B-50207A7311CB}"/>
              </a:ext>
            </a:extLst>
          </p:cNvPr>
          <p:cNvPicPr>
            <a:picLocks noChangeAspect="1"/>
          </p:cNvPicPr>
          <p:nvPr>
            <a:audioFile r:link="rId4"/>
            <p:extLst>
              <p:ext uri="{DAA4B4D4-6D71-4841-9C94-3DE7FCFB9230}">
                <p14:media xmlns:p14="http://schemas.microsoft.com/office/powerpoint/2010/main" r:embed="rId3"/>
              </p:ext>
            </p:extLst>
          </p:nvPr>
        </p:nvPicPr>
        <p:blipFill>
          <a:blip r:embed="rId10">
            <a:extLst/>
          </a:blip>
          <a:stretch>
            <a:fillRect/>
          </a:stretch>
        </p:blipFill>
        <p:spPr>
          <a:xfrm>
            <a:off x="298845" y="6059433"/>
            <a:ext cx="158400" cy="158400"/>
          </a:xfrm>
          <a:prstGeom prst="rect">
            <a:avLst/>
          </a:prstGeom>
        </p:spPr>
      </p:pic>
      <p:pic>
        <p:nvPicPr>
          <p:cNvPr id="18" name="Picture 17">
            <a:hlinkClick r:id="rId11"/>
            <a:extLst>
              <a:ext uri="{FF2B5EF4-FFF2-40B4-BE49-F238E27FC236}">
                <a16:creationId xmlns:a16="http://schemas.microsoft.com/office/drawing/2014/main" id="{39CF1C9D-00CF-4D5D-A44F-1595F1EAC465}"/>
              </a:ext>
            </a:extLst>
          </p:cNvPr>
          <p:cNvPicPr>
            <a:picLocks noChangeAspect="1"/>
          </p:cNvPicPr>
          <p:nvPr/>
        </p:nvPicPr>
        <p:blipFill>
          <a:blip r:embed="rId12"/>
          <a:stretch>
            <a:fillRect/>
          </a:stretch>
        </p:blipFill>
        <p:spPr>
          <a:xfrm>
            <a:off x="9370421" y="5743193"/>
            <a:ext cx="2821579" cy="914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31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6000"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2" name="Picture 11">
            <a:extLst>
              <a:ext uri="{FF2B5EF4-FFF2-40B4-BE49-F238E27FC236}">
                <a16:creationId xmlns:a16="http://schemas.microsoft.com/office/drawing/2014/main" id="{89A448EC-4F8C-4195-80E3-DA5BFD154363}"/>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Top Corners Rounded 4">
            <a:extLst>
              <a:ext uri="{FF2B5EF4-FFF2-40B4-BE49-F238E27FC236}">
                <a16:creationId xmlns:a16="http://schemas.microsoft.com/office/drawing/2014/main" id="{46B8A67A-A7AC-43D2-9C09-5800CAD926CD}"/>
              </a:ext>
            </a:extLst>
          </p:cNvPr>
          <p:cNvSpPr/>
          <p:nvPr/>
        </p:nvSpPr>
        <p:spPr>
          <a:xfrm rot="10800000">
            <a:off x="1377951" y="0"/>
            <a:ext cx="9436100" cy="1469667"/>
          </a:xfrm>
          <a:prstGeom prst="round2SameRect">
            <a:avLst/>
          </a:prstGeom>
          <a:solidFill>
            <a:schemeClr val="bg1"/>
          </a:solidFill>
          <a:ln>
            <a:noFill/>
          </a:ln>
          <a:effectLst>
            <a:outerShdw blurRad="165100" dist="381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8" name="Google Shape;108;p16"/>
          <p:cNvSpPr txBox="1">
            <a:spLocks noGrp="1"/>
          </p:cNvSpPr>
          <p:nvPr>
            <p:ph type="title"/>
          </p:nvPr>
        </p:nvSpPr>
        <p:spPr>
          <a:xfrm>
            <a:off x="1377951" y="122354"/>
            <a:ext cx="9436098" cy="1325563"/>
          </a:xfrm>
          <a:prstGeom prst="rect">
            <a:avLst/>
          </a:prstGeom>
          <a:noFill/>
          <a:ln>
            <a:noFill/>
          </a:ln>
        </p:spPr>
        <p:txBody>
          <a:bodyPr spcFirstLastPara="1" wrap="square" lIns="91425" tIns="45700" rIns="91425" bIns="45700" anchor="ctr" anchorCtr="0">
            <a:normAutofit/>
          </a:bodyPr>
          <a:lstStyle/>
          <a:p>
            <a:pPr lvl="0" algn="ctr">
              <a:buClr>
                <a:srgbClr val="002060"/>
              </a:buClr>
              <a:buSzPts val="4400"/>
            </a:pPr>
            <a:r>
              <a:rPr lang="en-GB" dirty="0">
                <a:solidFill>
                  <a:schemeClr val="tx1"/>
                </a:solidFill>
                <a:latin typeface="Barlow SemiBold" panose="00000700000000000000" pitchFamily="2" charset="0"/>
                <a:cs typeface="Antique Legacy Medium" panose="020B0604010101010104" pitchFamily="34" charset="0"/>
              </a:rPr>
              <a:t>Eyes on Health:</a:t>
            </a:r>
            <a:br>
              <a:rPr lang="en-GB" dirty="0">
                <a:solidFill>
                  <a:schemeClr val="tx1"/>
                </a:solidFill>
                <a:latin typeface="Barlow SemiBold" panose="00000700000000000000" pitchFamily="2" charset="0"/>
                <a:cs typeface="Antique Legacy Medium" panose="020B0604010101010104" pitchFamily="34" charset="0"/>
              </a:rPr>
            </a:br>
            <a:r>
              <a:rPr lang="en-GB" dirty="0">
                <a:solidFill>
                  <a:schemeClr val="tx1"/>
                </a:solidFill>
                <a:latin typeface="Barlow SemiBold" panose="00000700000000000000" pitchFamily="2" charset="0"/>
                <a:cs typeface="Antique Legacy Medium" panose="020B0604010101010104" pitchFamily="34" charset="0"/>
              </a:rPr>
              <a:t>Common Vision Problems in Kids</a:t>
            </a:r>
            <a:endParaRPr dirty="0">
              <a:solidFill>
                <a:schemeClr val="tx1"/>
              </a:solidFill>
              <a:latin typeface="Barlow SemiBold" panose="00000700000000000000" pitchFamily="2" charset="0"/>
              <a:cs typeface="Antique Legacy Medium" panose="020B0604010101010104" pitchFamily="34" charset="0"/>
            </a:endParaRPr>
          </a:p>
        </p:txBody>
      </p:sp>
      <p:sp>
        <p:nvSpPr>
          <p:cNvPr id="6" name="Rectangle 5">
            <a:extLst>
              <a:ext uri="{FF2B5EF4-FFF2-40B4-BE49-F238E27FC236}">
                <a16:creationId xmlns:a16="http://schemas.microsoft.com/office/drawing/2014/main" id="{530D040F-F057-43BB-9817-45DB8C97C838}"/>
              </a:ext>
            </a:extLst>
          </p:cNvPr>
          <p:cNvSpPr/>
          <p:nvPr/>
        </p:nvSpPr>
        <p:spPr>
          <a:xfrm rot="5400000">
            <a:off x="6024880" y="-2907030"/>
            <a:ext cx="142240" cy="59563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Rectangle: Rounded Corners 33">
            <a:extLst>
              <a:ext uri="{FF2B5EF4-FFF2-40B4-BE49-F238E27FC236}">
                <a16:creationId xmlns:a16="http://schemas.microsoft.com/office/drawing/2014/main" id="{249D35F9-E79F-49CE-9F4B-1EAFFBC31386}"/>
              </a:ext>
            </a:extLst>
          </p:cNvPr>
          <p:cNvSpPr/>
          <p:nvPr/>
        </p:nvSpPr>
        <p:spPr>
          <a:xfrm>
            <a:off x="374650" y="1602898"/>
            <a:ext cx="11442700" cy="4188867"/>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E6A8250B-340B-4AE5-B2E9-B04C4BED7B50}"/>
              </a:ext>
            </a:extLst>
          </p:cNvPr>
          <p:cNvSpPr/>
          <p:nvPr/>
        </p:nvSpPr>
        <p:spPr>
          <a:xfrm>
            <a:off x="711201" y="1708739"/>
            <a:ext cx="5435599" cy="3970318"/>
          </a:xfrm>
          <a:prstGeom prst="rect">
            <a:avLst/>
          </a:prstGeom>
        </p:spPr>
        <p:txBody>
          <a:bodyPr wrap="square">
            <a:spAutoFit/>
          </a:bodyPr>
          <a:lstStyle/>
          <a:p>
            <a:pPr marL="0" indent="0">
              <a:buNone/>
            </a:pPr>
            <a:r>
              <a:rPr lang="en-US" sz="2400" b="1" dirty="0"/>
              <a:t>Vision Problems (Refractive Errors)</a:t>
            </a:r>
          </a:p>
          <a:p>
            <a:pPr lvl="6" indent="-457200">
              <a:buSzPct val="75000"/>
              <a:buBlip>
                <a:blip r:embed="rId8"/>
              </a:buBlip>
            </a:pPr>
            <a:r>
              <a:rPr lang="en-US" sz="2400" dirty="0"/>
              <a:t>Myopia (Nearsightedness)</a:t>
            </a:r>
          </a:p>
          <a:p>
            <a:pPr lvl="6" indent="-457200">
              <a:buSzPct val="75000"/>
              <a:buBlip>
                <a:blip r:embed="rId8"/>
              </a:buBlip>
            </a:pPr>
            <a:r>
              <a:rPr lang="en-US" sz="2400" dirty="0"/>
              <a:t>Hyperopia (Farsightedness)</a:t>
            </a:r>
          </a:p>
          <a:p>
            <a:pPr lvl="6" indent="-457200">
              <a:buSzPct val="75000"/>
              <a:buBlip>
                <a:blip r:embed="rId8"/>
              </a:buBlip>
            </a:pPr>
            <a:r>
              <a:rPr lang="en-US" sz="2400" dirty="0"/>
              <a:t>Astigmatism</a:t>
            </a:r>
            <a:endParaRPr lang="en-US" sz="1600" dirty="0"/>
          </a:p>
          <a:p>
            <a:pPr lvl="6" indent="-457200">
              <a:buBlip>
                <a:blip r:embed="rId9"/>
              </a:buBlip>
            </a:pPr>
            <a:endParaRPr lang="en-US" sz="1600" dirty="0"/>
          </a:p>
          <a:p>
            <a:pPr marL="0" indent="0">
              <a:buNone/>
            </a:pPr>
            <a:r>
              <a:rPr lang="en-US" sz="2400" b="1" dirty="0"/>
              <a:t>Eye Alignment Issues</a:t>
            </a:r>
          </a:p>
          <a:p>
            <a:pPr lvl="1" indent="-457200">
              <a:buSzPct val="75000"/>
              <a:buBlip>
                <a:blip r:embed="rId8"/>
              </a:buBlip>
            </a:pPr>
            <a:r>
              <a:rPr lang="en-US" sz="2400" dirty="0"/>
              <a:t>Strabismus (Crossed Eyes)</a:t>
            </a:r>
          </a:p>
          <a:p>
            <a:pPr lvl="1" indent="-457200">
              <a:buSzPct val="75000"/>
              <a:buBlip>
                <a:blip r:embed="rId8"/>
              </a:buBlip>
            </a:pPr>
            <a:r>
              <a:rPr lang="en-US" sz="2400" dirty="0"/>
              <a:t>Amblyopia (Lazy Eye)</a:t>
            </a:r>
            <a:endParaRPr lang="en-US" sz="1600" dirty="0"/>
          </a:p>
          <a:p>
            <a:pPr lvl="1" indent="-457200">
              <a:buBlip>
                <a:blip r:embed="rId9"/>
              </a:buBlip>
            </a:pPr>
            <a:endParaRPr lang="en-US" sz="1600" dirty="0"/>
          </a:p>
          <a:p>
            <a:pPr marL="0" indent="0">
              <a:buNone/>
            </a:pPr>
            <a:r>
              <a:rPr lang="en-US" sz="2400" b="1" dirty="0"/>
              <a:t>Movement disorder</a:t>
            </a:r>
          </a:p>
          <a:p>
            <a:pPr lvl="1" indent="-457200">
              <a:buSzPct val="75000"/>
              <a:buBlip>
                <a:blip r:embed="rId8"/>
              </a:buBlip>
            </a:pPr>
            <a:r>
              <a:rPr lang="en-US" sz="2400" dirty="0"/>
              <a:t>Nystagmus</a:t>
            </a:r>
          </a:p>
        </p:txBody>
      </p:sp>
      <p:sp>
        <p:nvSpPr>
          <p:cNvPr id="17" name="Rectangle 16">
            <a:extLst>
              <a:ext uri="{FF2B5EF4-FFF2-40B4-BE49-F238E27FC236}">
                <a16:creationId xmlns:a16="http://schemas.microsoft.com/office/drawing/2014/main" id="{450C243C-A8D7-492B-A9DE-F28E2B109E5C}"/>
              </a:ext>
            </a:extLst>
          </p:cNvPr>
          <p:cNvSpPr/>
          <p:nvPr/>
        </p:nvSpPr>
        <p:spPr>
          <a:xfrm>
            <a:off x="6561145" y="1708739"/>
            <a:ext cx="4881556" cy="4154984"/>
          </a:xfrm>
          <a:prstGeom prst="rect">
            <a:avLst/>
          </a:prstGeom>
        </p:spPr>
        <p:txBody>
          <a:bodyPr wrap="square">
            <a:spAutoFit/>
          </a:bodyPr>
          <a:lstStyle/>
          <a:p>
            <a:pPr marL="0" indent="0">
              <a:buNone/>
            </a:pPr>
            <a:r>
              <a:rPr lang="en-US" sz="2400" b="1" dirty="0"/>
              <a:t>Eye Infections and Inflammation</a:t>
            </a:r>
          </a:p>
          <a:p>
            <a:pPr marL="342900" indent="-342900">
              <a:buSzPct val="75000"/>
              <a:buBlip>
                <a:blip r:embed="rId10"/>
              </a:buBlip>
            </a:pPr>
            <a:r>
              <a:rPr lang="en-US" sz="2400" dirty="0"/>
              <a:t>Pink Eye (Conjunctivitis)</a:t>
            </a:r>
          </a:p>
          <a:p>
            <a:pPr marL="342900" indent="-342900">
              <a:buSzPct val="75000"/>
              <a:buBlip>
                <a:blip r:embed="rId10"/>
              </a:buBlip>
            </a:pPr>
            <a:r>
              <a:rPr lang="en-US" sz="2400" dirty="0"/>
              <a:t>Viral Conjunctivitis</a:t>
            </a:r>
          </a:p>
          <a:p>
            <a:pPr marL="342900" indent="-342900">
              <a:buSzPct val="75000"/>
              <a:buBlip>
                <a:blip r:embed="rId10"/>
              </a:buBlip>
            </a:pPr>
            <a:r>
              <a:rPr lang="en-US" sz="2400" dirty="0"/>
              <a:t>Bacterial Conjunctivitis</a:t>
            </a:r>
          </a:p>
          <a:p>
            <a:pPr marL="342900" indent="-342900">
              <a:buSzPct val="75000"/>
              <a:buBlip>
                <a:blip r:embed="rId10"/>
              </a:buBlip>
            </a:pPr>
            <a:r>
              <a:rPr lang="en-US" sz="2400" dirty="0"/>
              <a:t>Allergic Conjunctivitis</a:t>
            </a:r>
          </a:p>
          <a:p>
            <a:pPr marL="342900" indent="-342900">
              <a:buSzPct val="75000"/>
              <a:buBlip>
                <a:blip r:embed="rId10"/>
              </a:buBlip>
            </a:pPr>
            <a:r>
              <a:rPr lang="en-US" sz="2400" dirty="0" err="1"/>
              <a:t>Stye</a:t>
            </a:r>
            <a:r>
              <a:rPr lang="en-US" sz="2400" dirty="0"/>
              <a:t> (Hordeolum)</a:t>
            </a:r>
            <a:endParaRPr lang="en-US" sz="1600" dirty="0"/>
          </a:p>
          <a:p>
            <a:pPr marL="342900" indent="-342900">
              <a:buBlip>
                <a:blip r:embed="rId9"/>
              </a:buBlip>
            </a:pPr>
            <a:endParaRPr lang="en-US" sz="1600" b="1" dirty="0"/>
          </a:p>
          <a:p>
            <a:pPr marL="0" indent="0">
              <a:buNone/>
            </a:pPr>
            <a:r>
              <a:rPr lang="en-US" sz="2400" b="1" dirty="0"/>
              <a:t>Others</a:t>
            </a:r>
          </a:p>
          <a:p>
            <a:pPr marL="342900" indent="-342900">
              <a:buSzPct val="75000"/>
              <a:buBlip>
                <a:blip r:embed="rId10"/>
              </a:buBlip>
            </a:pPr>
            <a:r>
              <a:rPr lang="en-US" sz="2400" dirty="0"/>
              <a:t>Ptosis (Droopy Eyelid)</a:t>
            </a:r>
          </a:p>
          <a:p>
            <a:pPr marL="342900" indent="-342900">
              <a:buSzPct val="75000"/>
              <a:buBlip>
                <a:blip r:embed="rId10"/>
              </a:buBlip>
            </a:pPr>
            <a:r>
              <a:rPr lang="en-US" sz="2400" dirty="0"/>
              <a:t>Cataract (Cloudy Eye)</a:t>
            </a:r>
          </a:p>
          <a:p>
            <a:pPr marL="342900" indent="-342900">
              <a:buSzPct val="75000"/>
              <a:buBlip>
                <a:blip r:embed="rId10"/>
              </a:buBlip>
            </a:pPr>
            <a:r>
              <a:rPr lang="en-US" sz="2400" dirty="0"/>
              <a:t>Blocked Tear Duct</a:t>
            </a:r>
          </a:p>
        </p:txBody>
      </p:sp>
      <p:sp>
        <p:nvSpPr>
          <p:cNvPr id="16" name="Rectangle: Rounded Corners 15">
            <a:extLst>
              <a:ext uri="{FF2B5EF4-FFF2-40B4-BE49-F238E27FC236}">
                <a16:creationId xmlns:a16="http://schemas.microsoft.com/office/drawing/2014/main" id="{EA2C76BE-26B8-43C6-B8E3-8B2ECDA05C94}"/>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17">
            <a:extLst>
              <a:ext uri="{FF2B5EF4-FFF2-40B4-BE49-F238E27FC236}">
                <a16:creationId xmlns:a16="http://schemas.microsoft.com/office/drawing/2014/main" id="{B6986F9E-EA58-42A6-8C41-0A674B575215}"/>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19" name="Rectangle 18">
            <a:extLst>
              <a:ext uri="{FF2B5EF4-FFF2-40B4-BE49-F238E27FC236}">
                <a16:creationId xmlns:a16="http://schemas.microsoft.com/office/drawing/2014/main" id="{009E5DBA-3F4F-491D-B8DE-FFEA09A62378}"/>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30" name="Group 29">
            <a:extLst>
              <a:ext uri="{FF2B5EF4-FFF2-40B4-BE49-F238E27FC236}">
                <a16:creationId xmlns:a16="http://schemas.microsoft.com/office/drawing/2014/main" id="{C052D9AC-8D9B-42EF-913E-B0E2E7DBBFBF}"/>
              </a:ext>
            </a:extLst>
          </p:cNvPr>
          <p:cNvGrpSpPr/>
          <p:nvPr/>
        </p:nvGrpSpPr>
        <p:grpSpPr>
          <a:xfrm>
            <a:off x="-236840" y="6675119"/>
            <a:ext cx="12708239" cy="182881"/>
            <a:chOff x="-236840" y="6675119"/>
            <a:chExt cx="12708239" cy="182881"/>
          </a:xfrm>
        </p:grpSpPr>
        <p:sp>
          <p:nvSpPr>
            <p:cNvPr id="31" name="Rectangle 30">
              <a:extLst>
                <a:ext uri="{FF2B5EF4-FFF2-40B4-BE49-F238E27FC236}">
                  <a16:creationId xmlns:a16="http://schemas.microsoft.com/office/drawing/2014/main" id="{A5CC37E5-8D55-4BFE-86EF-EE9DB79CB5F7}"/>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Parallelogram 31">
              <a:extLst>
                <a:ext uri="{FF2B5EF4-FFF2-40B4-BE49-F238E27FC236}">
                  <a16:creationId xmlns:a16="http://schemas.microsoft.com/office/drawing/2014/main" id="{565F61C4-405C-4E4B-8037-BD440F272030}"/>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13345A43-114C-4360-9432-F1B2FF55D7E9}"/>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8">
            <a:hlinkClick r:id="" action="ppaction://media"/>
            <a:extLst>
              <a:ext uri="{FF2B5EF4-FFF2-40B4-BE49-F238E27FC236}">
                <a16:creationId xmlns:a16="http://schemas.microsoft.com/office/drawing/2014/main" id="{93FA389D-6455-4D26-87F9-C870A01867A0}"/>
              </a:ext>
            </a:extLst>
          </p:cNvPr>
          <p:cNvPicPr>
            <a:picLocks noChangeAspect="1"/>
          </p:cNvPicPr>
          <p:nvPr>
            <a:audioFile r:link="rId2"/>
            <p:extLst>
              <p:ext uri="{DAA4B4D4-6D71-4841-9C94-3DE7FCFB9230}">
                <p14:media xmlns:p14="http://schemas.microsoft.com/office/powerpoint/2010/main" r:embed="rId1"/>
              </p:ext>
            </p:extLst>
          </p:nvPr>
        </p:nvPicPr>
        <p:blipFill>
          <a:blip r:embed="rId11">
            <a:extLst/>
          </a:blip>
          <a:stretch>
            <a:fillRect/>
          </a:stretch>
        </p:blipFill>
        <p:spPr>
          <a:xfrm>
            <a:off x="299307" y="6289794"/>
            <a:ext cx="158400" cy="158400"/>
          </a:xfrm>
          <a:prstGeom prst="rect">
            <a:avLst/>
          </a:prstGeom>
        </p:spPr>
      </p:pic>
      <p:pic>
        <p:nvPicPr>
          <p:cNvPr id="4" name="Slide 8">
            <a:hlinkClick r:id="" action="ppaction://media"/>
            <a:extLst>
              <a:ext uri="{FF2B5EF4-FFF2-40B4-BE49-F238E27FC236}">
                <a16:creationId xmlns:a16="http://schemas.microsoft.com/office/drawing/2014/main" id="{4D059302-61FF-461A-A624-3C6D90D6A1CE}"/>
              </a:ext>
            </a:extLst>
          </p:cNvPr>
          <p:cNvPicPr>
            <a:picLocks noChangeAspect="1"/>
          </p:cNvPicPr>
          <p:nvPr>
            <a:audioFile r:link="rId4"/>
            <p:extLst>
              <p:ext uri="{DAA4B4D4-6D71-4841-9C94-3DE7FCFB9230}">
                <p14:media xmlns:p14="http://schemas.microsoft.com/office/powerpoint/2010/main" r:embed="rId3"/>
              </p:ext>
            </p:extLst>
          </p:nvPr>
        </p:nvPicPr>
        <p:blipFill>
          <a:blip r:embed="rId11">
            <a:extLst/>
          </a:blip>
          <a:stretch>
            <a:fillRect/>
          </a:stretch>
        </p:blipFill>
        <p:spPr>
          <a:xfrm>
            <a:off x="299307" y="6059433"/>
            <a:ext cx="158400" cy="158400"/>
          </a:xfrm>
          <a:prstGeom prst="rect">
            <a:avLst/>
          </a:prstGeom>
        </p:spPr>
      </p:pic>
      <p:pic>
        <p:nvPicPr>
          <p:cNvPr id="20" name="Picture 19">
            <a:hlinkClick r:id="rId12"/>
            <a:extLst>
              <a:ext uri="{FF2B5EF4-FFF2-40B4-BE49-F238E27FC236}">
                <a16:creationId xmlns:a16="http://schemas.microsoft.com/office/drawing/2014/main" id="{F70258CF-3DA2-4F1D-871D-A5DBB979B55A}"/>
              </a:ext>
            </a:extLst>
          </p:cNvPr>
          <p:cNvPicPr>
            <a:picLocks noChangeAspect="1"/>
          </p:cNvPicPr>
          <p:nvPr/>
        </p:nvPicPr>
        <p:blipFill>
          <a:blip r:embed="rId13"/>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28680019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26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6320"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9" name="Picture 18">
            <a:extLst>
              <a:ext uri="{FF2B5EF4-FFF2-40B4-BE49-F238E27FC236}">
                <a16:creationId xmlns:a16="http://schemas.microsoft.com/office/drawing/2014/main" id="{6D1E21D9-F6C0-45E1-8770-E03B0E2821FC}"/>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CC2E476-BFCB-482C-93E3-98B32961AEB8}"/>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Rectangle: Rounded Corners 33">
            <a:extLst>
              <a:ext uri="{FF2B5EF4-FFF2-40B4-BE49-F238E27FC236}">
                <a16:creationId xmlns:a16="http://schemas.microsoft.com/office/drawing/2014/main" id="{A65AE264-AA50-4D29-977D-9985652B54E3}"/>
              </a:ext>
            </a:extLst>
          </p:cNvPr>
          <p:cNvSpPr/>
          <p:nvPr/>
        </p:nvSpPr>
        <p:spPr>
          <a:xfrm>
            <a:off x="374650" y="1602898"/>
            <a:ext cx="6978650" cy="4188867"/>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itle 1">
            <a:extLst>
              <a:ext uri="{FF2B5EF4-FFF2-40B4-BE49-F238E27FC236}">
                <a16:creationId xmlns:a16="http://schemas.microsoft.com/office/drawing/2014/main" id="{A4065C83-D174-47B9-B712-BE72CBF69A84}"/>
              </a:ext>
            </a:extLst>
          </p:cNvPr>
          <p:cNvSpPr txBox="1">
            <a:spLocks/>
          </p:cNvSpPr>
          <p:nvPr/>
        </p:nvSpPr>
        <p:spPr>
          <a:xfrm>
            <a:off x="383584" y="438950"/>
            <a:ext cx="756661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cs typeface="Antique Legacy Medium" panose="020B0604010101010104" pitchFamily="34" charset="0"/>
              </a:rPr>
              <a:t>Blurry Vision (Refractive Errors)</a:t>
            </a:r>
          </a:p>
        </p:txBody>
      </p:sp>
      <p:sp>
        <p:nvSpPr>
          <p:cNvPr id="9" name="Rectangle 8">
            <a:extLst>
              <a:ext uri="{FF2B5EF4-FFF2-40B4-BE49-F238E27FC236}">
                <a16:creationId xmlns:a16="http://schemas.microsoft.com/office/drawing/2014/main" id="{BAFCFDB7-4C2E-4C6F-8B38-EB2C02C1483D}"/>
              </a:ext>
            </a:extLst>
          </p:cNvPr>
          <p:cNvSpPr/>
          <p:nvPr/>
        </p:nvSpPr>
        <p:spPr>
          <a:xfrm>
            <a:off x="561385" y="1768836"/>
            <a:ext cx="6283915" cy="3785652"/>
          </a:xfrm>
          <a:prstGeom prst="rect">
            <a:avLst/>
          </a:prstGeom>
        </p:spPr>
        <p:txBody>
          <a:bodyPr wrap="square">
            <a:spAutoFit/>
          </a:bodyPr>
          <a:lstStyle/>
          <a:p>
            <a:pPr marL="114300" indent="0">
              <a:buNone/>
            </a:pPr>
            <a:r>
              <a:rPr lang="en-GB" sz="2400" b="1" dirty="0"/>
              <a:t>Problems with how the eye focuses light, causing blurry vision.</a:t>
            </a:r>
          </a:p>
          <a:p>
            <a:pPr marL="114300" indent="0">
              <a:buNone/>
            </a:pPr>
            <a:endParaRPr lang="en-GB" sz="2400" dirty="0"/>
          </a:p>
          <a:p>
            <a:pPr marL="114300" indent="0">
              <a:buNone/>
            </a:pPr>
            <a:r>
              <a:rPr lang="en-GB" sz="2400" b="1" dirty="0"/>
              <a:t>Common types:</a:t>
            </a:r>
          </a:p>
          <a:p>
            <a:pPr marL="457200" indent="-342900">
              <a:buSzPct val="75000"/>
              <a:buBlip>
                <a:blip r:embed="rId8"/>
              </a:buBlip>
            </a:pPr>
            <a:r>
              <a:rPr lang="en-GB" sz="2400" dirty="0" err="1"/>
              <a:t>Nearsightedness</a:t>
            </a:r>
            <a:r>
              <a:rPr lang="en-GB" sz="2400" dirty="0"/>
              <a:t> (Myopia): trouble seeing far away</a:t>
            </a:r>
          </a:p>
          <a:p>
            <a:pPr marL="457200" indent="-342900">
              <a:buSzPct val="75000"/>
              <a:buBlip>
                <a:blip r:embed="rId8"/>
              </a:buBlip>
            </a:pPr>
            <a:r>
              <a:rPr lang="en-GB" sz="2400" dirty="0"/>
              <a:t>Farsightedness (Hyperopia): trouble seeing up close</a:t>
            </a:r>
          </a:p>
          <a:p>
            <a:pPr marL="457200" indent="-342900">
              <a:buSzPct val="75000"/>
              <a:buBlip>
                <a:blip r:embed="rId8"/>
              </a:buBlip>
            </a:pPr>
            <a:r>
              <a:rPr lang="en-GB" sz="2400" dirty="0"/>
              <a:t>Astigmatism: blurry or distorted vision at any distance</a:t>
            </a:r>
          </a:p>
        </p:txBody>
      </p:sp>
      <p:pic>
        <p:nvPicPr>
          <p:cNvPr id="18" name="Picture 2">
            <a:extLst>
              <a:ext uri="{FF2B5EF4-FFF2-40B4-BE49-F238E27FC236}">
                <a16:creationId xmlns:a16="http://schemas.microsoft.com/office/drawing/2014/main" id="{55FD785E-008C-48EF-A0FA-D281D3EB8D38}"/>
              </a:ext>
            </a:extLst>
          </p:cNvPr>
          <p:cNvPicPr>
            <a:picLocks noChangeAspect="1" noChangeArrowheads="1"/>
          </p:cNvPicPr>
          <p:nvPr/>
        </p:nvPicPr>
        <p:blipFill>
          <a:blip r:embed="rId9">
            <a:extLst>
              <a:ext uri="{28A0092B-C50C-407E-A947-70E740481C1C}">
                <a14:useLocalDpi xmlns:a14="http://schemas.microsoft.com/office/drawing/2010/main"/>
              </a:ext>
            </a:extLst>
          </a:blip>
          <a:stretch>
            <a:fillRect/>
          </a:stretch>
        </p:blipFill>
        <p:spPr bwMode="auto">
          <a:xfrm>
            <a:off x="7675260" y="2159174"/>
            <a:ext cx="4516740" cy="3004975"/>
          </a:xfrm>
          <a:prstGeom prst="rect">
            <a:avLst/>
          </a:prstGeom>
          <a:extLst>
            <a:ext uri="{909E8E84-426E-40DD-AFC4-6F175D3DCCD1}">
              <a14:hiddenFill xmlns:a14="http://schemas.microsoft.com/office/drawing/2010/main">
                <a:solidFill>
                  <a:srgbClr val="FFFFFF"/>
                </a:solidFill>
              </a14:hiddenFill>
            </a:ext>
          </a:extLst>
        </p:spPr>
      </p:pic>
      <p:sp>
        <p:nvSpPr>
          <p:cNvPr id="21" name="Rectangle: Rounded Corners 20">
            <a:extLst>
              <a:ext uri="{FF2B5EF4-FFF2-40B4-BE49-F238E27FC236}">
                <a16:creationId xmlns:a16="http://schemas.microsoft.com/office/drawing/2014/main" id="{59AF8F6E-C0D1-4B6A-B4BF-AA6B63C24B5F}"/>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Rectangle 21">
            <a:extLst>
              <a:ext uri="{FF2B5EF4-FFF2-40B4-BE49-F238E27FC236}">
                <a16:creationId xmlns:a16="http://schemas.microsoft.com/office/drawing/2014/main" id="{A3ED4721-AAE2-418D-B164-DBE7A1EBCF14}"/>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3" name="Rectangle 22">
            <a:extLst>
              <a:ext uri="{FF2B5EF4-FFF2-40B4-BE49-F238E27FC236}">
                <a16:creationId xmlns:a16="http://schemas.microsoft.com/office/drawing/2014/main" id="{BF821CE0-3E91-46F6-AD7C-4B6C57D8C8A4}"/>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35" name="Group 34">
            <a:extLst>
              <a:ext uri="{FF2B5EF4-FFF2-40B4-BE49-F238E27FC236}">
                <a16:creationId xmlns:a16="http://schemas.microsoft.com/office/drawing/2014/main" id="{7C8A543D-EAAD-4BFB-8CBD-51274E839E6E}"/>
              </a:ext>
            </a:extLst>
          </p:cNvPr>
          <p:cNvGrpSpPr/>
          <p:nvPr/>
        </p:nvGrpSpPr>
        <p:grpSpPr>
          <a:xfrm>
            <a:off x="-236840" y="6675119"/>
            <a:ext cx="12708239" cy="182881"/>
            <a:chOff x="-236840" y="6675119"/>
            <a:chExt cx="12708239" cy="182881"/>
          </a:xfrm>
        </p:grpSpPr>
        <p:sp>
          <p:nvSpPr>
            <p:cNvPr id="36" name="Rectangle 35">
              <a:extLst>
                <a:ext uri="{FF2B5EF4-FFF2-40B4-BE49-F238E27FC236}">
                  <a16:creationId xmlns:a16="http://schemas.microsoft.com/office/drawing/2014/main" id="{34E5D434-E970-41D4-8520-12C7BDA207A4}"/>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 name="Parallelogram 36">
              <a:extLst>
                <a:ext uri="{FF2B5EF4-FFF2-40B4-BE49-F238E27FC236}">
                  <a16:creationId xmlns:a16="http://schemas.microsoft.com/office/drawing/2014/main" id="{C3541DE7-52AB-4E9F-B409-E2A8A35FCBEF}"/>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6450D74E-65B4-446D-A29F-CF48058F6DD6}"/>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9">
            <a:hlinkClick r:id="" action="ppaction://media"/>
            <a:extLst>
              <a:ext uri="{FF2B5EF4-FFF2-40B4-BE49-F238E27FC236}">
                <a16:creationId xmlns:a16="http://schemas.microsoft.com/office/drawing/2014/main" id="{DDFAB302-7E48-447C-BDFF-9CE3D794311C}"/>
              </a:ext>
            </a:extLst>
          </p:cNvPr>
          <p:cNvPicPr>
            <a:picLocks noChangeAspect="1"/>
          </p:cNvPicPr>
          <p:nvPr>
            <a:audioFile r:link="rId2"/>
            <p:extLst>
              <p:ext uri="{DAA4B4D4-6D71-4841-9C94-3DE7FCFB9230}">
                <p14:media xmlns:p14="http://schemas.microsoft.com/office/powerpoint/2010/main" r:embed="rId1"/>
              </p:ext>
            </p:extLst>
          </p:nvPr>
        </p:nvPicPr>
        <p:blipFill>
          <a:blip r:embed="rId10">
            <a:extLst/>
          </a:blip>
          <a:stretch>
            <a:fillRect/>
          </a:stretch>
        </p:blipFill>
        <p:spPr>
          <a:xfrm>
            <a:off x="298845" y="6289794"/>
            <a:ext cx="158400" cy="158400"/>
          </a:xfrm>
          <a:prstGeom prst="rect">
            <a:avLst/>
          </a:prstGeom>
        </p:spPr>
      </p:pic>
      <p:pic>
        <p:nvPicPr>
          <p:cNvPr id="3" name="Slide 9">
            <a:hlinkClick r:id="" action="ppaction://media"/>
            <a:extLst>
              <a:ext uri="{FF2B5EF4-FFF2-40B4-BE49-F238E27FC236}">
                <a16:creationId xmlns:a16="http://schemas.microsoft.com/office/drawing/2014/main" id="{EDC1A102-D951-4E7E-9CE5-2050626A3C6C}"/>
              </a:ext>
            </a:extLst>
          </p:cNvPr>
          <p:cNvPicPr>
            <a:picLocks noChangeAspect="1"/>
          </p:cNvPicPr>
          <p:nvPr>
            <a:audioFile r:link="rId4"/>
            <p:extLst>
              <p:ext uri="{DAA4B4D4-6D71-4841-9C94-3DE7FCFB9230}">
                <p14:media xmlns:p14="http://schemas.microsoft.com/office/powerpoint/2010/main" r:embed="rId3"/>
              </p:ext>
            </p:extLst>
          </p:nvPr>
        </p:nvPicPr>
        <p:blipFill>
          <a:blip r:embed="rId10">
            <a:extLst/>
          </a:blip>
          <a:stretch>
            <a:fillRect/>
          </a:stretch>
        </p:blipFill>
        <p:spPr>
          <a:xfrm>
            <a:off x="298845" y="6059433"/>
            <a:ext cx="158400" cy="158400"/>
          </a:xfrm>
          <a:prstGeom prst="rect">
            <a:avLst/>
          </a:prstGeom>
        </p:spPr>
      </p:pic>
      <p:pic>
        <p:nvPicPr>
          <p:cNvPr id="24" name="Picture 23">
            <a:hlinkClick r:id="rId11"/>
            <a:extLst>
              <a:ext uri="{FF2B5EF4-FFF2-40B4-BE49-F238E27FC236}">
                <a16:creationId xmlns:a16="http://schemas.microsoft.com/office/drawing/2014/main" id="{9E23E192-8E2A-46DC-95AD-BEBDCDB573F9}"/>
              </a:ext>
            </a:extLst>
          </p:cNvPr>
          <p:cNvPicPr>
            <a:picLocks noChangeAspect="1"/>
          </p:cNvPicPr>
          <p:nvPr/>
        </p:nvPicPr>
        <p:blipFill>
          <a:blip r:embed="rId12"/>
          <a:stretch>
            <a:fillRect/>
          </a:stretch>
        </p:blipFill>
        <p:spPr>
          <a:xfrm>
            <a:off x="9370421" y="5743193"/>
            <a:ext cx="2821579" cy="914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861"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6651"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9" name="Picture 18">
            <a:extLst>
              <a:ext uri="{FF2B5EF4-FFF2-40B4-BE49-F238E27FC236}">
                <a16:creationId xmlns:a16="http://schemas.microsoft.com/office/drawing/2014/main" id="{1A392777-16A4-4E16-87C2-7B07954F8547}"/>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0CFD32A9-A4A7-4FE9-B701-B00C50D81A0F}"/>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itle 1">
            <a:extLst>
              <a:ext uri="{FF2B5EF4-FFF2-40B4-BE49-F238E27FC236}">
                <a16:creationId xmlns:a16="http://schemas.microsoft.com/office/drawing/2014/main" id="{A4065C83-D174-47B9-B712-BE72CBF69A84}"/>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cs typeface="Antique Legacy Medium" panose="020B0604010101010104" pitchFamily="34" charset="0"/>
              </a:rPr>
              <a:t>Nearsightedness (Myopia)</a:t>
            </a:r>
          </a:p>
        </p:txBody>
      </p:sp>
      <p:sp>
        <p:nvSpPr>
          <p:cNvPr id="30" name="Rectangle: Rounded Corners 29">
            <a:extLst>
              <a:ext uri="{FF2B5EF4-FFF2-40B4-BE49-F238E27FC236}">
                <a16:creationId xmlns:a16="http://schemas.microsoft.com/office/drawing/2014/main" id="{FC368ECC-5ADF-41F8-B461-D54644416731}"/>
              </a:ext>
            </a:extLst>
          </p:cNvPr>
          <p:cNvSpPr/>
          <p:nvPr/>
        </p:nvSpPr>
        <p:spPr>
          <a:xfrm>
            <a:off x="374650" y="1598315"/>
            <a:ext cx="6978650" cy="4188867"/>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BAFCFDB7-4C2E-4C6F-8B38-EB2C02C1483D}"/>
              </a:ext>
            </a:extLst>
          </p:cNvPr>
          <p:cNvSpPr/>
          <p:nvPr/>
        </p:nvSpPr>
        <p:spPr>
          <a:xfrm>
            <a:off x="539749" y="1707589"/>
            <a:ext cx="6755107" cy="3970318"/>
          </a:xfrm>
          <a:prstGeom prst="rect">
            <a:avLst/>
          </a:prstGeom>
        </p:spPr>
        <p:txBody>
          <a:bodyPr wrap="square">
            <a:spAutoFit/>
          </a:bodyPr>
          <a:lstStyle/>
          <a:p>
            <a:pPr marL="114300" indent="0">
              <a:buNone/>
            </a:pPr>
            <a:r>
              <a:rPr lang="en-GB" sz="2400" dirty="0"/>
              <a:t>Difficulty seeing objects clearly at a distance.</a:t>
            </a:r>
          </a:p>
          <a:p>
            <a:pPr marL="114300" indent="0">
              <a:buNone/>
            </a:pPr>
            <a:r>
              <a:rPr lang="en-GB" sz="2400" dirty="0"/>
              <a:t>Classroom board looks blurry.</a:t>
            </a:r>
            <a:endParaRPr lang="en-GB" sz="1600" dirty="0"/>
          </a:p>
          <a:p>
            <a:pPr marL="114300" indent="0">
              <a:buNone/>
            </a:pPr>
            <a:endParaRPr lang="en-GB" sz="1600" dirty="0"/>
          </a:p>
          <a:p>
            <a:pPr marL="114300" indent="0">
              <a:buNone/>
            </a:pPr>
            <a:r>
              <a:rPr lang="en-GB" sz="2400" b="1" dirty="0"/>
              <a:t>Signs:</a:t>
            </a:r>
          </a:p>
          <a:p>
            <a:pPr marL="457200" indent="-342900">
              <a:buSzPct val="75000"/>
              <a:buBlip>
                <a:blip r:embed="rId8"/>
              </a:buBlip>
            </a:pPr>
            <a:r>
              <a:rPr lang="en-GB" sz="2400" dirty="0"/>
              <a:t>Squinting to see distant objects.</a:t>
            </a:r>
          </a:p>
          <a:p>
            <a:pPr marL="457200" indent="-342900">
              <a:buSzPct val="75000"/>
              <a:buBlip>
                <a:blip r:embed="rId8"/>
              </a:buBlip>
            </a:pPr>
            <a:r>
              <a:rPr lang="en-GB" sz="2400" dirty="0"/>
              <a:t>Trouble reading signs or watching TV clearly.</a:t>
            </a:r>
            <a:endParaRPr lang="en-GB" sz="1600" dirty="0"/>
          </a:p>
          <a:p>
            <a:pPr marL="114300"/>
            <a:endParaRPr lang="en-GB" sz="1600" b="1" dirty="0"/>
          </a:p>
          <a:p>
            <a:pPr marL="114300"/>
            <a:r>
              <a:rPr lang="en-GB" sz="2400" b="1" dirty="0"/>
              <a:t>Myopia Control:</a:t>
            </a:r>
          </a:p>
          <a:p>
            <a:pPr marL="457200" indent="-342900">
              <a:buSzPct val="75000"/>
              <a:buBlip>
                <a:blip r:embed="rId8"/>
              </a:buBlip>
            </a:pPr>
            <a:r>
              <a:rPr lang="en-GB" sz="2400" dirty="0"/>
              <a:t>Prescription glasses or contact lenses.</a:t>
            </a:r>
          </a:p>
          <a:p>
            <a:pPr marL="457200" indent="-342900">
              <a:buSzPct val="75000"/>
              <a:buBlip>
                <a:blip r:embed="rId8"/>
              </a:buBlip>
            </a:pPr>
            <a:r>
              <a:rPr lang="en-GB" sz="2400" dirty="0"/>
              <a:t>Vision therapy or corrective surgery for older children if needed.</a:t>
            </a:r>
            <a:endParaRPr lang="en-GB" sz="2400" b="1" dirty="0"/>
          </a:p>
        </p:txBody>
      </p:sp>
      <p:sp>
        <p:nvSpPr>
          <p:cNvPr id="21" name="Rectangle: Rounded Corners 20">
            <a:extLst>
              <a:ext uri="{FF2B5EF4-FFF2-40B4-BE49-F238E27FC236}">
                <a16:creationId xmlns:a16="http://schemas.microsoft.com/office/drawing/2014/main" id="{9F2CD61E-ABA1-451F-92D6-0D8B19179F41}"/>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Rectangle 21">
            <a:extLst>
              <a:ext uri="{FF2B5EF4-FFF2-40B4-BE49-F238E27FC236}">
                <a16:creationId xmlns:a16="http://schemas.microsoft.com/office/drawing/2014/main" id="{047658FD-11A9-40C7-9333-DA78AF342D98}"/>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3" name="Rectangle 22">
            <a:extLst>
              <a:ext uri="{FF2B5EF4-FFF2-40B4-BE49-F238E27FC236}">
                <a16:creationId xmlns:a16="http://schemas.microsoft.com/office/drawing/2014/main" id="{B62CE369-434F-4E44-9235-A1FD68082612}"/>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pic>
        <p:nvPicPr>
          <p:cNvPr id="11" name="Google Shape;168;p24" descr="A pair of glasses with trees in the background&#10;&#10;AI-generated content may be incorrect.">
            <a:extLst>
              <a:ext uri="{FF2B5EF4-FFF2-40B4-BE49-F238E27FC236}">
                <a16:creationId xmlns:a16="http://schemas.microsoft.com/office/drawing/2014/main" id="{1E3EEBE8-FEF3-4B05-9669-AA6A60CBDCFC}"/>
              </a:ext>
            </a:extLst>
          </p:cNvPr>
          <p:cNvPicPr preferRelativeResize="0"/>
          <p:nvPr/>
        </p:nvPicPr>
        <p:blipFill rotWithShape="1">
          <a:blip r:embed="rId9">
            <a:alphaModFix/>
            <a:extLst>
              <a:ext uri="{28A0092B-C50C-407E-A947-70E740481C1C}">
                <a14:useLocalDpi xmlns:a14="http://schemas.microsoft.com/office/drawing/2010/main"/>
              </a:ext>
            </a:extLst>
          </a:blip>
          <a:srcRect/>
          <a:stretch/>
        </p:blipFill>
        <p:spPr>
          <a:xfrm>
            <a:off x="7675261" y="2189228"/>
            <a:ext cx="4516739" cy="3007039"/>
          </a:xfrm>
          <a:prstGeom prst="rect">
            <a:avLst/>
          </a:prstGeom>
          <a:noFill/>
          <a:ln>
            <a:noFill/>
          </a:ln>
        </p:spPr>
      </p:pic>
      <p:grpSp>
        <p:nvGrpSpPr>
          <p:cNvPr id="32" name="Group 31">
            <a:extLst>
              <a:ext uri="{FF2B5EF4-FFF2-40B4-BE49-F238E27FC236}">
                <a16:creationId xmlns:a16="http://schemas.microsoft.com/office/drawing/2014/main" id="{8B2591D8-B9B7-42FB-8470-F86A2D3D2640}"/>
              </a:ext>
            </a:extLst>
          </p:cNvPr>
          <p:cNvGrpSpPr/>
          <p:nvPr/>
        </p:nvGrpSpPr>
        <p:grpSpPr>
          <a:xfrm>
            <a:off x="-236840" y="6675119"/>
            <a:ext cx="12708239" cy="182881"/>
            <a:chOff x="-236840" y="6675119"/>
            <a:chExt cx="12708239" cy="182881"/>
          </a:xfrm>
        </p:grpSpPr>
        <p:sp>
          <p:nvSpPr>
            <p:cNvPr id="33" name="Rectangle 32">
              <a:extLst>
                <a:ext uri="{FF2B5EF4-FFF2-40B4-BE49-F238E27FC236}">
                  <a16:creationId xmlns:a16="http://schemas.microsoft.com/office/drawing/2014/main" id="{EDFC3905-2B52-4F75-98FF-CF5B324E5FC4}"/>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ED312DF9-A9F7-472A-BC9C-E836D08ADBEC}"/>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5" name="Parallelogram 34">
              <a:extLst>
                <a:ext uri="{FF2B5EF4-FFF2-40B4-BE49-F238E27FC236}">
                  <a16:creationId xmlns:a16="http://schemas.microsoft.com/office/drawing/2014/main" id="{2AE1C1FC-DE58-4319-9104-547AF7C59EE9}"/>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4" name="Spanish_Slide_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98846" y="6289794"/>
            <a:ext cx="158400" cy="158400"/>
          </a:xfrm>
          <a:prstGeom prst="rect">
            <a:avLst/>
          </a:prstGeom>
        </p:spPr>
      </p:pic>
      <p:pic>
        <p:nvPicPr>
          <p:cNvPr id="5" name="slide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298846" y="6059433"/>
            <a:ext cx="158400" cy="158400"/>
          </a:xfrm>
          <a:prstGeom prst="rect">
            <a:avLst/>
          </a:prstGeom>
        </p:spPr>
      </p:pic>
      <p:pic>
        <p:nvPicPr>
          <p:cNvPr id="25" name="Picture 24">
            <a:hlinkClick r:id="rId11"/>
            <a:extLst>
              <a:ext uri="{FF2B5EF4-FFF2-40B4-BE49-F238E27FC236}">
                <a16:creationId xmlns:a16="http://schemas.microsoft.com/office/drawing/2014/main" id="{C1498DFD-9078-4FC0-A3D8-342B8396723B}"/>
              </a:ext>
            </a:extLst>
          </p:cNvPr>
          <p:cNvPicPr>
            <a:picLocks noChangeAspect="1"/>
          </p:cNvPicPr>
          <p:nvPr/>
        </p:nvPicPr>
        <p:blipFill>
          <a:blip r:embed="rId12"/>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38372713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1608"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3577"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7" name="Picture 16">
            <a:extLst>
              <a:ext uri="{FF2B5EF4-FFF2-40B4-BE49-F238E27FC236}">
                <a16:creationId xmlns:a16="http://schemas.microsoft.com/office/drawing/2014/main" id="{E8019A16-DADB-493F-A8DA-9D1310E5FEDF}"/>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2BFEE377-0D20-4B00-AA95-703364427804}"/>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Rectangle: Rounded Corners 28">
            <a:extLst>
              <a:ext uri="{FF2B5EF4-FFF2-40B4-BE49-F238E27FC236}">
                <a16:creationId xmlns:a16="http://schemas.microsoft.com/office/drawing/2014/main" id="{84325F33-BD09-4723-B7E0-BB8B7C4A9446}"/>
              </a:ext>
            </a:extLst>
          </p:cNvPr>
          <p:cNvSpPr/>
          <p:nvPr/>
        </p:nvSpPr>
        <p:spPr>
          <a:xfrm>
            <a:off x="374650" y="1596023"/>
            <a:ext cx="6978650" cy="4188867"/>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itle 1">
            <a:extLst>
              <a:ext uri="{FF2B5EF4-FFF2-40B4-BE49-F238E27FC236}">
                <a16:creationId xmlns:a16="http://schemas.microsoft.com/office/drawing/2014/main" id="{A4065C83-D174-47B9-B712-BE72CBF69A84}"/>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cs typeface="Antique Legacy Medium" panose="020B0604010101010104" pitchFamily="34" charset="0"/>
              </a:rPr>
              <a:t>Farsightedness (Hyperopia)</a:t>
            </a:r>
          </a:p>
        </p:txBody>
      </p:sp>
      <p:sp>
        <p:nvSpPr>
          <p:cNvPr id="9" name="Rectangle 8">
            <a:extLst>
              <a:ext uri="{FF2B5EF4-FFF2-40B4-BE49-F238E27FC236}">
                <a16:creationId xmlns:a16="http://schemas.microsoft.com/office/drawing/2014/main" id="{BAFCFDB7-4C2E-4C6F-8B38-EB2C02C1483D}"/>
              </a:ext>
            </a:extLst>
          </p:cNvPr>
          <p:cNvSpPr/>
          <p:nvPr/>
        </p:nvSpPr>
        <p:spPr>
          <a:xfrm>
            <a:off x="520700" y="1705297"/>
            <a:ext cx="6650333" cy="3970318"/>
          </a:xfrm>
          <a:prstGeom prst="rect">
            <a:avLst/>
          </a:prstGeom>
        </p:spPr>
        <p:txBody>
          <a:bodyPr wrap="square">
            <a:spAutoFit/>
          </a:bodyPr>
          <a:lstStyle/>
          <a:p>
            <a:pPr marL="114300" indent="0">
              <a:buNone/>
            </a:pPr>
            <a:r>
              <a:rPr lang="en-GB" sz="2400" dirty="0"/>
              <a:t>Difficulty seeing things up close.</a:t>
            </a:r>
          </a:p>
          <a:p>
            <a:pPr marL="114300" indent="0">
              <a:buNone/>
            </a:pPr>
            <a:r>
              <a:rPr lang="en-GB" sz="2400" dirty="0"/>
              <a:t>Words in books look blurry.</a:t>
            </a:r>
            <a:endParaRPr lang="en-GB" sz="1600" dirty="0"/>
          </a:p>
          <a:p>
            <a:pPr marL="114300" indent="0">
              <a:buNone/>
            </a:pPr>
            <a:endParaRPr lang="en-GB" sz="1600" dirty="0"/>
          </a:p>
          <a:p>
            <a:pPr marL="114300" indent="0">
              <a:buNone/>
            </a:pPr>
            <a:r>
              <a:rPr lang="en-GB" sz="2400" b="1" dirty="0"/>
              <a:t>Signs:</a:t>
            </a:r>
          </a:p>
          <a:p>
            <a:pPr marL="457200" indent="-342900">
              <a:buSzPct val="75000"/>
              <a:buBlip>
                <a:blip r:embed="rId8"/>
              </a:buBlip>
            </a:pPr>
            <a:r>
              <a:rPr lang="en-GB" sz="2400" dirty="0"/>
              <a:t>Eye strain or headaches when reading or doing close work.</a:t>
            </a:r>
          </a:p>
          <a:p>
            <a:pPr marL="457200" indent="-342900">
              <a:buSzPct val="75000"/>
              <a:buBlip>
                <a:blip r:embed="rId8"/>
              </a:buBlip>
            </a:pPr>
            <a:r>
              <a:rPr lang="en-GB" sz="2400" dirty="0"/>
              <a:t>Trouble focusing on nearby objects.</a:t>
            </a:r>
            <a:endParaRPr lang="en-GB" sz="1800" dirty="0"/>
          </a:p>
          <a:p>
            <a:pPr marL="114300"/>
            <a:endParaRPr lang="en-GB" sz="1800" dirty="0"/>
          </a:p>
          <a:p>
            <a:pPr marL="114300"/>
            <a:r>
              <a:rPr lang="en-GB" sz="2400" b="1" dirty="0"/>
              <a:t>Treatment:</a:t>
            </a:r>
          </a:p>
          <a:p>
            <a:pPr marL="457200" indent="-342900">
              <a:buSzPct val="75000"/>
              <a:buBlip>
                <a:blip r:embed="rId8"/>
              </a:buBlip>
            </a:pPr>
            <a:r>
              <a:rPr lang="en-GB" sz="2400" dirty="0"/>
              <a:t>Prescription glasses or contact lenses.</a:t>
            </a:r>
          </a:p>
          <a:p>
            <a:pPr marL="457200" indent="-342900">
              <a:buSzPct val="75000"/>
              <a:buBlip>
                <a:blip r:embed="rId8"/>
              </a:buBlip>
            </a:pPr>
            <a:r>
              <a:rPr lang="en-GB" sz="2400" dirty="0"/>
              <a:t>Vision therapy if recommended.</a:t>
            </a:r>
          </a:p>
        </p:txBody>
      </p:sp>
      <p:sp>
        <p:nvSpPr>
          <p:cNvPr id="19" name="Rectangle: Rounded Corners 18">
            <a:extLst>
              <a:ext uri="{FF2B5EF4-FFF2-40B4-BE49-F238E27FC236}">
                <a16:creationId xmlns:a16="http://schemas.microsoft.com/office/drawing/2014/main" id="{AC1FB02D-FE3F-43DA-83FE-90CFE90A47A6}"/>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ectangle 19">
            <a:extLst>
              <a:ext uri="{FF2B5EF4-FFF2-40B4-BE49-F238E27FC236}">
                <a16:creationId xmlns:a16="http://schemas.microsoft.com/office/drawing/2014/main" id="{0B21EC5E-B9C9-4E3C-8125-5825F5B36E19}"/>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1" name="Rectangle 20">
            <a:extLst>
              <a:ext uri="{FF2B5EF4-FFF2-40B4-BE49-F238E27FC236}">
                <a16:creationId xmlns:a16="http://schemas.microsoft.com/office/drawing/2014/main" id="{2F88BB31-FA86-4654-AF10-1D5014332CA9}"/>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pic>
        <p:nvPicPr>
          <p:cNvPr id="22" name="Picture 21">
            <a:extLst>
              <a:ext uri="{FF2B5EF4-FFF2-40B4-BE49-F238E27FC236}">
                <a16:creationId xmlns:a16="http://schemas.microsoft.com/office/drawing/2014/main" id="{8B4C60D6-2266-4493-B153-160407D72274}"/>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7681441" y="2186936"/>
            <a:ext cx="4510559" cy="3007039"/>
          </a:xfrm>
          <a:prstGeom prst="rect">
            <a:avLst/>
          </a:prstGeom>
        </p:spPr>
      </p:pic>
      <p:grpSp>
        <p:nvGrpSpPr>
          <p:cNvPr id="31" name="Group 30">
            <a:extLst>
              <a:ext uri="{FF2B5EF4-FFF2-40B4-BE49-F238E27FC236}">
                <a16:creationId xmlns:a16="http://schemas.microsoft.com/office/drawing/2014/main" id="{9870B4A4-B47A-413A-944E-6A6A54659E12}"/>
              </a:ext>
            </a:extLst>
          </p:cNvPr>
          <p:cNvGrpSpPr/>
          <p:nvPr/>
        </p:nvGrpSpPr>
        <p:grpSpPr>
          <a:xfrm>
            <a:off x="-236840" y="6675119"/>
            <a:ext cx="12708239" cy="182881"/>
            <a:chOff x="-236840" y="6675119"/>
            <a:chExt cx="12708239" cy="182881"/>
          </a:xfrm>
        </p:grpSpPr>
        <p:sp>
          <p:nvSpPr>
            <p:cNvPr id="32" name="Rectangle 31">
              <a:extLst>
                <a:ext uri="{FF2B5EF4-FFF2-40B4-BE49-F238E27FC236}">
                  <a16:creationId xmlns:a16="http://schemas.microsoft.com/office/drawing/2014/main" id="{0B72ECC4-EF57-4A5B-9FE5-EFB7EBE39785}"/>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17A98DC5-E31A-4623-8A67-DA5908A6EBE1}"/>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0FBF17C1-06C8-42AE-B9D6-E9947A941AA2}"/>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11">
            <a:hlinkClick r:id="" action="ppaction://media"/>
            <a:extLst>
              <a:ext uri="{FF2B5EF4-FFF2-40B4-BE49-F238E27FC236}">
                <a16:creationId xmlns:a16="http://schemas.microsoft.com/office/drawing/2014/main" id="{BA280D95-E8DE-4C98-80D1-FD562642B0B0}"/>
              </a:ext>
            </a:extLst>
          </p:cNvPr>
          <p:cNvPicPr>
            <a:picLocks noChangeAspect="1"/>
          </p:cNvPicPr>
          <p:nvPr>
            <a:audioFile r:link="rId2"/>
            <p:extLst>
              <p:ext uri="{DAA4B4D4-6D71-4841-9C94-3DE7FCFB9230}">
                <p14:media xmlns:p14="http://schemas.microsoft.com/office/powerpoint/2010/main" r:embed="rId1"/>
              </p:ext>
            </p:extLst>
          </p:nvPr>
        </p:nvPicPr>
        <p:blipFill>
          <a:blip r:embed="rId10">
            <a:extLst/>
          </a:blip>
          <a:stretch>
            <a:fillRect/>
          </a:stretch>
        </p:blipFill>
        <p:spPr>
          <a:xfrm>
            <a:off x="298845" y="6289794"/>
            <a:ext cx="158400" cy="158400"/>
          </a:xfrm>
          <a:prstGeom prst="rect">
            <a:avLst/>
          </a:prstGeom>
        </p:spPr>
      </p:pic>
      <p:pic>
        <p:nvPicPr>
          <p:cNvPr id="3" name="Slide 11">
            <a:hlinkClick r:id="" action="ppaction://media"/>
            <a:extLst>
              <a:ext uri="{FF2B5EF4-FFF2-40B4-BE49-F238E27FC236}">
                <a16:creationId xmlns:a16="http://schemas.microsoft.com/office/drawing/2014/main" id="{EDCE3585-6359-4764-89C8-A6CD30CD588F}"/>
              </a:ext>
            </a:extLst>
          </p:cNvPr>
          <p:cNvPicPr>
            <a:picLocks noChangeAspect="1"/>
          </p:cNvPicPr>
          <p:nvPr>
            <a:audioFile r:link="rId4"/>
            <p:extLst>
              <p:ext uri="{DAA4B4D4-6D71-4841-9C94-3DE7FCFB9230}">
                <p14:media xmlns:p14="http://schemas.microsoft.com/office/powerpoint/2010/main" r:embed="rId3"/>
              </p:ext>
            </p:extLst>
          </p:nvPr>
        </p:nvPicPr>
        <p:blipFill>
          <a:blip r:embed="rId10">
            <a:extLst/>
          </a:blip>
          <a:stretch>
            <a:fillRect/>
          </a:stretch>
        </p:blipFill>
        <p:spPr>
          <a:xfrm>
            <a:off x="298845" y="6059433"/>
            <a:ext cx="158400" cy="158400"/>
          </a:xfrm>
          <a:prstGeom prst="rect">
            <a:avLst/>
          </a:prstGeom>
        </p:spPr>
      </p:pic>
      <p:pic>
        <p:nvPicPr>
          <p:cNvPr id="24" name="Picture 23">
            <a:hlinkClick r:id="rId11"/>
            <a:extLst>
              <a:ext uri="{FF2B5EF4-FFF2-40B4-BE49-F238E27FC236}">
                <a16:creationId xmlns:a16="http://schemas.microsoft.com/office/drawing/2014/main" id="{3D945FC8-AA2B-49EC-A8C5-5ECAA2254854}"/>
              </a:ext>
            </a:extLst>
          </p:cNvPr>
          <p:cNvPicPr>
            <a:picLocks noChangeAspect="1"/>
          </p:cNvPicPr>
          <p:nvPr/>
        </p:nvPicPr>
        <p:blipFill>
          <a:blip r:embed="rId12"/>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11229048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31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1714"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8" name="Picture 17">
            <a:extLst>
              <a:ext uri="{FF2B5EF4-FFF2-40B4-BE49-F238E27FC236}">
                <a16:creationId xmlns:a16="http://schemas.microsoft.com/office/drawing/2014/main" id="{8AAD8204-162F-436B-8B55-5B2420521DD6}"/>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839ECCD5-9460-4EE6-9526-DBC6E80670AE}"/>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Rectangle: Rounded Corners 28">
            <a:extLst>
              <a:ext uri="{FF2B5EF4-FFF2-40B4-BE49-F238E27FC236}">
                <a16:creationId xmlns:a16="http://schemas.microsoft.com/office/drawing/2014/main" id="{489F38EF-3DF9-496E-BF34-0C0947D184EA}"/>
              </a:ext>
            </a:extLst>
          </p:cNvPr>
          <p:cNvSpPr/>
          <p:nvPr/>
        </p:nvSpPr>
        <p:spPr>
          <a:xfrm>
            <a:off x="374650" y="1519080"/>
            <a:ext cx="6978650" cy="4342754"/>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itle 1">
            <a:extLst>
              <a:ext uri="{FF2B5EF4-FFF2-40B4-BE49-F238E27FC236}">
                <a16:creationId xmlns:a16="http://schemas.microsoft.com/office/drawing/2014/main" id="{A4065C83-D174-47B9-B712-BE72CBF69A84}"/>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cs typeface="Antique Legacy Medium" panose="020B0604010101010104" pitchFamily="34" charset="0"/>
              </a:rPr>
              <a:t>Astigmatism</a:t>
            </a:r>
          </a:p>
        </p:txBody>
      </p:sp>
      <p:sp>
        <p:nvSpPr>
          <p:cNvPr id="9" name="Rectangle 8">
            <a:extLst>
              <a:ext uri="{FF2B5EF4-FFF2-40B4-BE49-F238E27FC236}">
                <a16:creationId xmlns:a16="http://schemas.microsoft.com/office/drawing/2014/main" id="{BAFCFDB7-4C2E-4C6F-8B38-EB2C02C1483D}"/>
              </a:ext>
            </a:extLst>
          </p:cNvPr>
          <p:cNvSpPr/>
          <p:nvPr/>
        </p:nvSpPr>
        <p:spPr>
          <a:xfrm>
            <a:off x="535985" y="1553402"/>
            <a:ext cx="6817315" cy="4339650"/>
          </a:xfrm>
          <a:prstGeom prst="rect">
            <a:avLst/>
          </a:prstGeom>
        </p:spPr>
        <p:txBody>
          <a:bodyPr wrap="square">
            <a:spAutoFit/>
          </a:bodyPr>
          <a:lstStyle/>
          <a:p>
            <a:pPr marL="114300" indent="0">
              <a:buNone/>
            </a:pPr>
            <a:r>
              <a:rPr lang="en-GB" sz="2400" dirty="0"/>
              <a:t>Blurry or distorted vision at any distance.</a:t>
            </a:r>
          </a:p>
          <a:p>
            <a:pPr marL="114300" indent="0">
              <a:buNone/>
            </a:pPr>
            <a:r>
              <a:rPr lang="en-GB" sz="2400" dirty="0"/>
              <a:t>Caused by an irregularly shaped cornea (like a football, not round).</a:t>
            </a:r>
            <a:endParaRPr lang="en-GB" sz="1600" dirty="0"/>
          </a:p>
          <a:p>
            <a:pPr marL="114300" indent="0">
              <a:buNone/>
            </a:pPr>
            <a:endParaRPr lang="en-GB" sz="1600" dirty="0"/>
          </a:p>
          <a:p>
            <a:pPr marL="114300" indent="0">
              <a:buNone/>
            </a:pPr>
            <a:r>
              <a:rPr lang="en-GB" sz="2400" b="1" dirty="0"/>
              <a:t>Signs:</a:t>
            </a:r>
          </a:p>
          <a:p>
            <a:pPr marL="457200" indent="-342900">
              <a:buSzPct val="75000"/>
              <a:buBlip>
                <a:blip r:embed="rId8"/>
              </a:buBlip>
            </a:pPr>
            <a:r>
              <a:rPr lang="en-GB" sz="2400" dirty="0"/>
              <a:t>Seeing wavy or blurry images</a:t>
            </a:r>
          </a:p>
          <a:p>
            <a:pPr marL="457200" indent="-342900">
              <a:buSzPct val="75000"/>
              <a:buBlip>
                <a:blip r:embed="rId8"/>
              </a:buBlip>
            </a:pPr>
            <a:r>
              <a:rPr lang="en-GB" sz="2400" dirty="0"/>
              <a:t>Eye strain or headaches</a:t>
            </a:r>
            <a:endParaRPr lang="en-GB" sz="1600" dirty="0"/>
          </a:p>
          <a:p>
            <a:pPr marL="114300"/>
            <a:endParaRPr lang="en-GB" sz="1600" dirty="0"/>
          </a:p>
          <a:p>
            <a:pPr marL="114300"/>
            <a:r>
              <a:rPr lang="en-GB" sz="2400" b="1" dirty="0"/>
              <a:t>Treatment:</a:t>
            </a:r>
          </a:p>
          <a:p>
            <a:pPr marL="457200" indent="-342900">
              <a:buSzPct val="75000"/>
              <a:buBlip>
                <a:blip r:embed="rId8"/>
              </a:buBlip>
            </a:pPr>
            <a:r>
              <a:rPr lang="en-GB" sz="2400" dirty="0"/>
              <a:t>Prescription glasses or contact lenses</a:t>
            </a:r>
          </a:p>
          <a:p>
            <a:pPr marL="457200" indent="-342900">
              <a:buSzPct val="75000"/>
              <a:buBlip>
                <a:blip r:embed="rId8"/>
              </a:buBlip>
            </a:pPr>
            <a:r>
              <a:rPr lang="en-GB" sz="2400" dirty="0"/>
              <a:t>Sometimes vision therapy or surgery for older children</a:t>
            </a:r>
            <a:endParaRPr lang="en-GB" dirty="0"/>
          </a:p>
        </p:txBody>
      </p:sp>
      <p:sp>
        <p:nvSpPr>
          <p:cNvPr id="20" name="Rectangle: Rounded Corners 19">
            <a:extLst>
              <a:ext uri="{FF2B5EF4-FFF2-40B4-BE49-F238E27FC236}">
                <a16:creationId xmlns:a16="http://schemas.microsoft.com/office/drawing/2014/main" id="{435E2AC8-C1A7-4769-8F01-956B19FB1E2E}"/>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774D43CB-273C-4999-9BD0-18C71F6C7968}"/>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2" name="Rectangle 21">
            <a:extLst>
              <a:ext uri="{FF2B5EF4-FFF2-40B4-BE49-F238E27FC236}">
                <a16:creationId xmlns:a16="http://schemas.microsoft.com/office/drawing/2014/main" id="{2B4AE90D-9373-431A-AFB0-C2D329FE80BA}"/>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pic>
        <p:nvPicPr>
          <p:cNvPr id="10" name="Google Shape;183;p26" descr="A playground with a slide&#10;&#10;AI-generated content may be incorrect.">
            <a:extLst>
              <a:ext uri="{FF2B5EF4-FFF2-40B4-BE49-F238E27FC236}">
                <a16:creationId xmlns:a16="http://schemas.microsoft.com/office/drawing/2014/main" id="{BE0D8C70-A85E-44DC-9C5A-D41DC0B075F5}"/>
              </a:ext>
            </a:extLst>
          </p:cNvPr>
          <p:cNvPicPr preferRelativeResize="0"/>
          <p:nvPr/>
        </p:nvPicPr>
        <p:blipFill rotWithShape="1">
          <a:blip r:embed="rId9">
            <a:alphaModFix/>
          </a:blip>
          <a:srcRect/>
          <a:stretch/>
        </p:blipFill>
        <p:spPr>
          <a:xfrm>
            <a:off x="7681443" y="2155799"/>
            <a:ext cx="4510557" cy="3007038"/>
          </a:xfrm>
          <a:prstGeom prst="rect">
            <a:avLst/>
          </a:prstGeom>
          <a:noFill/>
          <a:ln>
            <a:noFill/>
          </a:ln>
        </p:spPr>
      </p:pic>
      <p:grpSp>
        <p:nvGrpSpPr>
          <p:cNvPr id="31" name="Group 30">
            <a:extLst>
              <a:ext uri="{FF2B5EF4-FFF2-40B4-BE49-F238E27FC236}">
                <a16:creationId xmlns:a16="http://schemas.microsoft.com/office/drawing/2014/main" id="{F976475D-4659-4ED4-8295-089E6CFA47C6}"/>
              </a:ext>
            </a:extLst>
          </p:cNvPr>
          <p:cNvGrpSpPr/>
          <p:nvPr/>
        </p:nvGrpSpPr>
        <p:grpSpPr>
          <a:xfrm>
            <a:off x="-236840" y="6675119"/>
            <a:ext cx="12708239" cy="182881"/>
            <a:chOff x="-236840" y="6675119"/>
            <a:chExt cx="12708239" cy="182881"/>
          </a:xfrm>
        </p:grpSpPr>
        <p:sp>
          <p:nvSpPr>
            <p:cNvPr id="32" name="Rectangle 31">
              <a:extLst>
                <a:ext uri="{FF2B5EF4-FFF2-40B4-BE49-F238E27FC236}">
                  <a16:creationId xmlns:a16="http://schemas.microsoft.com/office/drawing/2014/main" id="{85BCDBA8-9D97-48DD-8AEF-2A66A7402EE3}"/>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93731D98-1456-4CCD-9265-A8A6D243A8FC}"/>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A5C33780-6F29-406B-8EB3-DF23F6F77194}"/>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12">
            <a:hlinkClick r:id="" action="ppaction://media"/>
            <a:extLst>
              <a:ext uri="{FF2B5EF4-FFF2-40B4-BE49-F238E27FC236}">
                <a16:creationId xmlns:a16="http://schemas.microsoft.com/office/drawing/2014/main" id="{23F9B751-9524-462A-A89E-169D218F82BD}"/>
              </a:ext>
            </a:extLst>
          </p:cNvPr>
          <p:cNvPicPr>
            <a:picLocks noChangeAspect="1"/>
          </p:cNvPicPr>
          <p:nvPr>
            <a:audioFile r:link="rId2"/>
            <p:extLst>
              <p:ext uri="{DAA4B4D4-6D71-4841-9C94-3DE7FCFB9230}">
                <p14:media xmlns:p14="http://schemas.microsoft.com/office/powerpoint/2010/main" r:embed="rId1"/>
              </p:ext>
            </p:extLst>
          </p:nvPr>
        </p:nvPicPr>
        <p:blipFill>
          <a:blip r:embed="rId10">
            <a:extLst/>
          </a:blip>
          <a:stretch>
            <a:fillRect/>
          </a:stretch>
        </p:blipFill>
        <p:spPr>
          <a:xfrm>
            <a:off x="299307" y="6289794"/>
            <a:ext cx="158400" cy="158400"/>
          </a:xfrm>
          <a:prstGeom prst="rect">
            <a:avLst/>
          </a:prstGeom>
        </p:spPr>
      </p:pic>
      <p:pic>
        <p:nvPicPr>
          <p:cNvPr id="3" name="Slide 12">
            <a:hlinkClick r:id="" action="ppaction://media"/>
            <a:extLst>
              <a:ext uri="{FF2B5EF4-FFF2-40B4-BE49-F238E27FC236}">
                <a16:creationId xmlns:a16="http://schemas.microsoft.com/office/drawing/2014/main" id="{F183CACA-9640-4AF4-A9F5-5AAF9764D999}"/>
              </a:ext>
            </a:extLst>
          </p:cNvPr>
          <p:cNvPicPr>
            <a:picLocks noChangeAspect="1"/>
          </p:cNvPicPr>
          <p:nvPr>
            <a:audioFile r:link="rId4"/>
            <p:extLst>
              <p:ext uri="{DAA4B4D4-6D71-4841-9C94-3DE7FCFB9230}">
                <p14:media xmlns:p14="http://schemas.microsoft.com/office/powerpoint/2010/main" r:embed="rId3"/>
              </p:ext>
            </p:extLst>
          </p:nvPr>
        </p:nvPicPr>
        <p:blipFill>
          <a:blip r:embed="rId10">
            <a:extLst/>
          </a:blip>
          <a:stretch>
            <a:fillRect/>
          </a:stretch>
        </p:blipFill>
        <p:spPr>
          <a:xfrm>
            <a:off x="298846" y="6059433"/>
            <a:ext cx="158400" cy="158400"/>
          </a:xfrm>
          <a:prstGeom prst="rect">
            <a:avLst/>
          </a:prstGeom>
        </p:spPr>
      </p:pic>
      <p:pic>
        <p:nvPicPr>
          <p:cNvPr id="24" name="Picture 23">
            <a:hlinkClick r:id="rId11"/>
            <a:extLst>
              <a:ext uri="{FF2B5EF4-FFF2-40B4-BE49-F238E27FC236}">
                <a16:creationId xmlns:a16="http://schemas.microsoft.com/office/drawing/2014/main" id="{F45B8F5D-6280-4744-8841-43D1C1AB7BB1}"/>
              </a:ext>
            </a:extLst>
          </p:cNvPr>
          <p:cNvPicPr>
            <a:picLocks noChangeAspect="1"/>
          </p:cNvPicPr>
          <p:nvPr/>
        </p:nvPicPr>
        <p:blipFill>
          <a:blip r:embed="rId12"/>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35195196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2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1051"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7" name="Picture 16">
            <a:extLst>
              <a:ext uri="{FF2B5EF4-FFF2-40B4-BE49-F238E27FC236}">
                <a16:creationId xmlns:a16="http://schemas.microsoft.com/office/drawing/2014/main" id="{2AB1568B-C9EA-4019-B19C-92B42876CD56}"/>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2" name="Rectangle 21">
            <a:extLst>
              <a:ext uri="{FF2B5EF4-FFF2-40B4-BE49-F238E27FC236}">
                <a16:creationId xmlns:a16="http://schemas.microsoft.com/office/drawing/2014/main" id="{13ADAA51-CF96-42F4-80F3-228496072464}"/>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Rectangle: Rounded Corners 27">
            <a:extLst>
              <a:ext uri="{FF2B5EF4-FFF2-40B4-BE49-F238E27FC236}">
                <a16:creationId xmlns:a16="http://schemas.microsoft.com/office/drawing/2014/main" id="{4016634D-FCDE-4D7D-9DA2-CC7EC5B2CD8C}"/>
              </a:ext>
            </a:extLst>
          </p:cNvPr>
          <p:cNvSpPr/>
          <p:nvPr/>
        </p:nvSpPr>
        <p:spPr>
          <a:xfrm>
            <a:off x="374650" y="1594877"/>
            <a:ext cx="6978650" cy="3605773"/>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itle 1">
            <a:extLst>
              <a:ext uri="{FF2B5EF4-FFF2-40B4-BE49-F238E27FC236}">
                <a16:creationId xmlns:a16="http://schemas.microsoft.com/office/drawing/2014/main" id="{A4065C83-D174-47B9-B712-BE72CBF69A84}"/>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cs typeface="Antique Legacy Medium" panose="020B0604010101010104" pitchFamily="34" charset="0"/>
              </a:rPr>
              <a:t>Lazy Eye (Amblyopia)</a:t>
            </a:r>
          </a:p>
        </p:txBody>
      </p:sp>
      <p:sp>
        <p:nvSpPr>
          <p:cNvPr id="9" name="Rectangle 8">
            <a:extLst>
              <a:ext uri="{FF2B5EF4-FFF2-40B4-BE49-F238E27FC236}">
                <a16:creationId xmlns:a16="http://schemas.microsoft.com/office/drawing/2014/main" id="{BAFCFDB7-4C2E-4C6F-8B38-EB2C02C1483D}"/>
              </a:ext>
            </a:extLst>
          </p:cNvPr>
          <p:cNvSpPr/>
          <p:nvPr/>
        </p:nvSpPr>
        <p:spPr>
          <a:xfrm>
            <a:off x="487068" y="1778316"/>
            <a:ext cx="6753815" cy="3231654"/>
          </a:xfrm>
          <a:prstGeom prst="rect">
            <a:avLst/>
          </a:prstGeom>
        </p:spPr>
        <p:txBody>
          <a:bodyPr wrap="square">
            <a:spAutoFit/>
          </a:bodyPr>
          <a:lstStyle/>
          <a:p>
            <a:pPr marL="114300" indent="0">
              <a:buNone/>
            </a:pPr>
            <a:r>
              <a:rPr lang="en-GB" sz="2400" b="1" dirty="0"/>
              <a:t>Lazy Eye?</a:t>
            </a:r>
          </a:p>
          <a:p>
            <a:pPr marL="114300" indent="0">
              <a:buNone/>
            </a:pPr>
            <a:r>
              <a:rPr lang="en-GB" sz="2400" dirty="0"/>
              <a:t>One eye doesn’t see as well. </a:t>
            </a:r>
          </a:p>
          <a:p>
            <a:pPr marL="114300" indent="0">
              <a:buNone/>
            </a:pPr>
            <a:r>
              <a:rPr lang="en-GB" sz="2400" dirty="0"/>
              <a:t>The brain uses the strong eye more.</a:t>
            </a:r>
            <a:endParaRPr lang="en-GB" sz="1600" dirty="0"/>
          </a:p>
          <a:p>
            <a:pPr marL="114300" indent="0">
              <a:buNone/>
            </a:pPr>
            <a:endParaRPr lang="en-GB" sz="1600" dirty="0"/>
          </a:p>
          <a:p>
            <a:pPr marL="114300" indent="0">
              <a:buNone/>
            </a:pPr>
            <a:r>
              <a:rPr lang="en-GB" sz="2400" b="1" dirty="0"/>
              <a:t>Why does it happen?</a:t>
            </a:r>
          </a:p>
          <a:p>
            <a:pPr marL="114300" indent="0">
              <a:buNone/>
            </a:pPr>
            <a:r>
              <a:rPr lang="en-GB" sz="2400" dirty="0"/>
              <a:t>It can happen if one eye is blurry or turns in/out.</a:t>
            </a:r>
            <a:endParaRPr lang="en-GB" sz="1600" dirty="0"/>
          </a:p>
          <a:p>
            <a:pPr marL="114300" indent="0">
              <a:buNone/>
            </a:pPr>
            <a:endParaRPr lang="en-GB" sz="1600" dirty="0"/>
          </a:p>
          <a:p>
            <a:pPr marL="114300" indent="0">
              <a:buNone/>
            </a:pPr>
            <a:r>
              <a:rPr lang="en-GB" sz="2400" b="1" dirty="0"/>
              <a:t>What Does Lazy Eye Look Like?</a:t>
            </a:r>
          </a:p>
          <a:p>
            <a:pPr marL="114300" indent="0">
              <a:buNone/>
            </a:pPr>
            <a:r>
              <a:rPr lang="en-GB" sz="2400" dirty="0"/>
              <a:t>One eye might drift in, out, up, or down.</a:t>
            </a:r>
          </a:p>
        </p:txBody>
      </p:sp>
      <p:sp>
        <p:nvSpPr>
          <p:cNvPr id="19" name="Rectangle: Rounded Corners 18">
            <a:extLst>
              <a:ext uri="{FF2B5EF4-FFF2-40B4-BE49-F238E27FC236}">
                <a16:creationId xmlns:a16="http://schemas.microsoft.com/office/drawing/2014/main" id="{7C8ED075-C9A9-43E7-A5D5-DAF682A3136C}"/>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ectangle 19">
            <a:extLst>
              <a:ext uri="{FF2B5EF4-FFF2-40B4-BE49-F238E27FC236}">
                <a16:creationId xmlns:a16="http://schemas.microsoft.com/office/drawing/2014/main" id="{1E557C3D-A810-4FCB-AC6B-80E6FD2D1141}"/>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1" name="Rectangle 20">
            <a:extLst>
              <a:ext uri="{FF2B5EF4-FFF2-40B4-BE49-F238E27FC236}">
                <a16:creationId xmlns:a16="http://schemas.microsoft.com/office/drawing/2014/main" id="{4F2F5623-785C-428D-BDDB-B422172E538C}"/>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pic>
        <p:nvPicPr>
          <p:cNvPr id="3" name="Picture 2">
            <a:extLst>
              <a:ext uri="{FF2B5EF4-FFF2-40B4-BE49-F238E27FC236}">
                <a16:creationId xmlns:a16="http://schemas.microsoft.com/office/drawing/2014/main" id="{0D9BC3CB-1F9D-4C01-9A38-B3181A4660BF}"/>
              </a:ext>
            </a:extLst>
          </p:cNvPr>
          <p:cNvPicPr>
            <a:picLocks noChangeAspect="1"/>
          </p:cNvPicPr>
          <p:nvPr/>
        </p:nvPicPr>
        <p:blipFill>
          <a:blip r:embed="rId8"/>
          <a:stretch>
            <a:fillRect/>
          </a:stretch>
        </p:blipFill>
        <p:spPr>
          <a:xfrm>
            <a:off x="7675260" y="1922667"/>
            <a:ext cx="4516740" cy="3012665"/>
          </a:xfrm>
          <a:prstGeom prst="rect">
            <a:avLst/>
          </a:prstGeom>
        </p:spPr>
      </p:pic>
      <p:grpSp>
        <p:nvGrpSpPr>
          <p:cNvPr id="30" name="Group 29">
            <a:extLst>
              <a:ext uri="{FF2B5EF4-FFF2-40B4-BE49-F238E27FC236}">
                <a16:creationId xmlns:a16="http://schemas.microsoft.com/office/drawing/2014/main" id="{904C5B02-16AE-49DF-AE23-56F3BF9FA553}"/>
              </a:ext>
            </a:extLst>
          </p:cNvPr>
          <p:cNvGrpSpPr/>
          <p:nvPr/>
        </p:nvGrpSpPr>
        <p:grpSpPr>
          <a:xfrm>
            <a:off x="-236840" y="6675119"/>
            <a:ext cx="12708239" cy="182881"/>
            <a:chOff x="-236840" y="6675119"/>
            <a:chExt cx="12708239" cy="182881"/>
          </a:xfrm>
        </p:grpSpPr>
        <p:sp>
          <p:nvSpPr>
            <p:cNvPr id="31" name="Rectangle 30">
              <a:extLst>
                <a:ext uri="{FF2B5EF4-FFF2-40B4-BE49-F238E27FC236}">
                  <a16:creationId xmlns:a16="http://schemas.microsoft.com/office/drawing/2014/main" id="{588F95E8-202C-43D7-9AC7-AA966E0E02DF}"/>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Parallelogram 31">
              <a:extLst>
                <a:ext uri="{FF2B5EF4-FFF2-40B4-BE49-F238E27FC236}">
                  <a16:creationId xmlns:a16="http://schemas.microsoft.com/office/drawing/2014/main" id="{80919B78-15CD-44BD-9C38-D3D43EB0893D}"/>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A88CD6B7-ABCE-47F3-A460-3CC6D16A4922}"/>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13">
            <a:hlinkClick r:id="" action="ppaction://media"/>
            <a:extLst>
              <a:ext uri="{FF2B5EF4-FFF2-40B4-BE49-F238E27FC236}">
                <a16:creationId xmlns:a16="http://schemas.microsoft.com/office/drawing/2014/main" id="{68BAFA49-D71B-49EF-8DEC-7B5C4AA2D9CF}"/>
              </a:ext>
            </a:extLst>
          </p:cNvPr>
          <p:cNvPicPr>
            <a:picLocks noChangeAspect="1"/>
          </p:cNvPicPr>
          <p:nvPr>
            <a:audioFile r:link="rId2"/>
            <p:extLst>
              <p:ext uri="{DAA4B4D4-6D71-4841-9C94-3DE7FCFB9230}">
                <p14:media xmlns:p14="http://schemas.microsoft.com/office/powerpoint/2010/main" r:embed="rId1"/>
              </p:ext>
            </p:extLst>
          </p:nvPr>
        </p:nvPicPr>
        <p:blipFill>
          <a:blip r:embed="rId9">
            <a:extLst/>
          </a:blip>
          <a:stretch>
            <a:fillRect/>
          </a:stretch>
        </p:blipFill>
        <p:spPr>
          <a:xfrm>
            <a:off x="299307" y="6289794"/>
            <a:ext cx="158400" cy="158400"/>
          </a:xfrm>
          <a:prstGeom prst="rect">
            <a:avLst/>
          </a:prstGeom>
        </p:spPr>
      </p:pic>
      <p:pic>
        <p:nvPicPr>
          <p:cNvPr id="4" name="Slide 13">
            <a:hlinkClick r:id="" action="ppaction://media"/>
            <a:extLst>
              <a:ext uri="{FF2B5EF4-FFF2-40B4-BE49-F238E27FC236}">
                <a16:creationId xmlns:a16="http://schemas.microsoft.com/office/drawing/2014/main" id="{0A992B03-BBFC-439E-894C-BB21A36C62E4}"/>
              </a:ext>
            </a:extLst>
          </p:cNvPr>
          <p:cNvPicPr>
            <a:picLocks noChangeAspect="1"/>
          </p:cNvPicPr>
          <p:nvPr>
            <a:audioFile r:link="rId4"/>
            <p:extLst>
              <p:ext uri="{DAA4B4D4-6D71-4841-9C94-3DE7FCFB9230}">
                <p14:media xmlns:p14="http://schemas.microsoft.com/office/powerpoint/2010/main" r:embed="rId3"/>
              </p:ext>
            </p:extLst>
          </p:nvPr>
        </p:nvPicPr>
        <p:blipFill>
          <a:blip r:embed="rId9">
            <a:extLst/>
          </a:blip>
          <a:stretch>
            <a:fillRect/>
          </a:stretch>
        </p:blipFill>
        <p:spPr>
          <a:xfrm>
            <a:off x="299307" y="6059433"/>
            <a:ext cx="158400" cy="158400"/>
          </a:xfrm>
          <a:prstGeom prst="rect">
            <a:avLst/>
          </a:prstGeom>
        </p:spPr>
      </p:pic>
      <p:pic>
        <p:nvPicPr>
          <p:cNvPr id="23" name="Picture 22">
            <a:hlinkClick r:id="rId10"/>
            <a:extLst>
              <a:ext uri="{FF2B5EF4-FFF2-40B4-BE49-F238E27FC236}">
                <a16:creationId xmlns:a16="http://schemas.microsoft.com/office/drawing/2014/main" id="{C07D9A81-902A-4A80-BE23-ECA036365F6D}"/>
              </a:ext>
            </a:extLst>
          </p:cNvPr>
          <p:cNvPicPr>
            <a:picLocks noChangeAspect="1"/>
          </p:cNvPicPr>
          <p:nvPr/>
        </p:nvPicPr>
        <p:blipFill>
          <a:blip r:embed="rId11"/>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29773726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827"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7120"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7" name="Picture 16">
            <a:extLst>
              <a:ext uri="{FF2B5EF4-FFF2-40B4-BE49-F238E27FC236}">
                <a16:creationId xmlns:a16="http://schemas.microsoft.com/office/drawing/2014/main" id="{FDFEFEE5-12AF-47F4-A277-30366B96DD65}"/>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2" name="Rectangle 21">
            <a:extLst>
              <a:ext uri="{FF2B5EF4-FFF2-40B4-BE49-F238E27FC236}">
                <a16:creationId xmlns:a16="http://schemas.microsoft.com/office/drawing/2014/main" id="{399F017F-E8EE-4C3D-9970-6A36047D21AE}"/>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Rectangle: Rounded Corners 27">
            <a:extLst>
              <a:ext uri="{FF2B5EF4-FFF2-40B4-BE49-F238E27FC236}">
                <a16:creationId xmlns:a16="http://schemas.microsoft.com/office/drawing/2014/main" id="{758B53B9-64E0-4CBF-B751-280BF172CD2E}"/>
              </a:ext>
            </a:extLst>
          </p:cNvPr>
          <p:cNvSpPr/>
          <p:nvPr/>
        </p:nvSpPr>
        <p:spPr>
          <a:xfrm>
            <a:off x="374650" y="1594877"/>
            <a:ext cx="6978650" cy="3046973"/>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itle 1">
            <a:extLst>
              <a:ext uri="{FF2B5EF4-FFF2-40B4-BE49-F238E27FC236}">
                <a16:creationId xmlns:a16="http://schemas.microsoft.com/office/drawing/2014/main" id="{A4065C83-D174-47B9-B712-BE72CBF69A84}"/>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cs typeface="Antique Legacy Medium" panose="020B0604010101010104" pitchFamily="34" charset="0"/>
              </a:rPr>
              <a:t>Lazy Eye (Amblyopia)</a:t>
            </a:r>
          </a:p>
        </p:txBody>
      </p:sp>
      <p:sp>
        <p:nvSpPr>
          <p:cNvPr id="9" name="Rectangle 8">
            <a:extLst>
              <a:ext uri="{FF2B5EF4-FFF2-40B4-BE49-F238E27FC236}">
                <a16:creationId xmlns:a16="http://schemas.microsoft.com/office/drawing/2014/main" id="{BAFCFDB7-4C2E-4C6F-8B38-EB2C02C1483D}"/>
              </a:ext>
            </a:extLst>
          </p:cNvPr>
          <p:cNvSpPr/>
          <p:nvPr/>
        </p:nvSpPr>
        <p:spPr>
          <a:xfrm>
            <a:off x="515642" y="1799101"/>
            <a:ext cx="6696665" cy="2677656"/>
          </a:xfrm>
          <a:prstGeom prst="rect">
            <a:avLst/>
          </a:prstGeom>
        </p:spPr>
        <p:txBody>
          <a:bodyPr wrap="square">
            <a:spAutoFit/>
          </a:bodyPr>
          <a:lstStyle/>
          <a:p>
            <a:pPr marL="114300" indent="0">
              <a:buNone/>
            </a:pPr>
            <a:r>
              <a:rPr lang="en-GB" sz="2400" b="1" dirty="0"/>
              <a:t>Treatment:</a:t>
            </a:r>
          </a:p>
          <a:p>
            <a:pPr marL="457200" indent="-342900">
              <a:buSzPct val="75000"/>
              <a:buBlip>
                <a:blip r:embed="rId8"/>
              </a:buBlip>
            </a:pPr>
            <a:r>
              <a:rPr lang="en-GB" sz="2400" dirty="0"/>
              <a:t>Eye muscles don’t work together.</a:t>
            </a:r>
          </a:p>
          <a:p>
            <a:pPr marL="457200" indent="-342900">
              <a:buSzPct val="75000"/>
              <a:buBlip>
                <a:blip r:embed="rId8"/>
              </a:buBlip>
            </a:pPr>
            <a:r>
              <a:rPr lang="en-GB" sz="2400" dirty="0"/>
              <a:t>Glasses help eyes focus better.</a:t>
            </a:r>
          </a:p>
          <a:p>
            <a:pPr marL="457200" indent="-342900">
              <a:buSzPct val="75000"/>
              <a:buBlip>
                <a:blip r:embed="rId8"/>
              </a:buBlip>
            </a:pPr>
            <a:r>
              <a:rPr lang="en-GB" sz="2400" dirty="0"/>
              <a:t>Eye patches help the weak eye get stronger.</a:t>
            </a:r>
          </a:p>
          <a:p>
            <a:pPr marL="457200" indent="-342900">
              <a:buSzPct val="75000"/>
              <a:buBlip>
                <a:blip r:embed="rId8"/>
              </a:buBlip>
            </a:pPr>
            <a:r>
              <a:rPr lang="en-GB" sz="2400" dirty="0"/>
              <a:t>Special eye games (vision therapy).</a:t>
            </a:r>
          </a:p>
          <a:p>
            <a:pPr marL="457200" indent="-342900">
              <a:buSzPct val="75000"/>
              <a:buBlip>
                <a:blip r:embed="rId8"/>
              </a:buBlip>
            </a:pPr>
            <a:r>
              <a:rPr lang="en-GB" sz="2400" dirty="0"/>
              <a:t>Sometimes doctors do surgery to fix the eye muscles.</a:t>
            </a:r>
            <a:endParaRPr lang="en-GB" sz="2400" b="1" dirty="0"/>
          </a:p>
        </p:txBody>
      </p:sp>
      <p:sp>
        <p:nvSpPr>
          <p:cNvPr id="19" name="Rectangle: Rounded Corners 18">
            <a:extLst>
              <a:ext uri="{FF2B5EF4-FFF2-40B4-BE49-F238E27FC236}">
                <a16:creationId xmlns:a16="http://schemas.microsoft.com/office/drawing/2014/main" id="{35EA143B-8314-4EAD-BA25-738522FA0F21}"/>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ectangle 19">
            <a:extLst>
              <a:ext uri="{FF2B5EF4-FFF2-40B4-BE49-F238E27FC236}">
                <a16:creationId xmlns:a16="http://schemas.microsoft.com/office/drawing/2014/main" id="{7AB2092B-0127-404B-BE54-1670CEEFB1C7}"/>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1" name="Rectangle 20">
            <a:extLst>
              <a:ext uri="{FF2B5EF4-FFF2-40B4-BE49-F238E27FC236}">
                <a16:creationId xmlns:a16="http://schemas.microsoft.com/office/drawing/2014/main" id="{AAB90101-E823-4DE6-92FE-377A773344B2}"/>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pic>
        <p:nvPicPr>
          <p:cNvPr id="3" name="Picture 2">
            <a:extLst>
              <a:ext uri="{FF2B5EF4-FFF2-40B4-BE49-F238E27FC236}">
                <a16:creationId xmlns:a16="http://schemas.microsoft.com/office/drawing/2014/main" id="{F1EF11A9-6231-4EC7-8678-6E8A655938C7}"/>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7675260" y="1619734"/>
            <a:ext cx="4516740" cy="2997258"/>
          </a:xfrm>
          <a:prstGeom prst="rect">
            <a:avLst/>
          </a:prstGeom>
        </p:spPr>
      </p:pic>
      <p:grpSp>
        <p:nvGrpSpPr>
          <p:cNvPr id="30" name="Group 29">
            <a:extLst>
              <a:ext uri="{FF2B5EF4-FFF2-40B4-BE49-F238E27FC236}">
                <a16:creationId xmlns:a16="http://schemas.microsoft.com/office/drawing/2014/main" id="{F540B2A2-4874-498F-8055-66A2AE592B89}"/>
              </a:ext>
            </a:extLst>
          </p:cNvPr>
          <p:cNvGrpSpPr/>
          <p:nvPr/>
        </p:nvGrpSpPr>
        <p:grpSpPr>
          <a:xfrm>
            <a:off x="-236840" y="6675119"/>
            <a:ext cx="12708239" cy="182881"/>
            <a:chOff x="-236840" y="6675119"/>
            <a:chExt cx="12708239" cy="182881"/>
          </a:xfrm>
        </p:grpSpPr>
        <p:sp>
          <p:nvSpPr>
            <p:cNvPr id="31" name="Rectangle 30">
              <a:extLst>
                <a:ext uri="{FF2B5EF4-FFF2-40B4-BE49-F238E27FC236}">
                  <a16:creationId xmlns:a16="http://schemas.microsoft.com/office/drawing/2014/main" id="{2F032011-C9E3-47FF-85F6-9C900C1D6B0A}"/>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Parallelogram 31">
              <a:extLst>
                <a:ext uri="{FF2B5EF4-FFF2-40B4-BE49-F238E27FC236}">
                  <a16:creationId xmlns:a16="http://schemas.microsoft.com/office/drawing/2014/main" id="{DEC87E9D-895A-40D6-8A42-D0BFF8EC8264}"/>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38B75131-BCD6-4059-85E8-F16B7A172524}"/>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14">
            <a:hlinkClick r:id="" action="ppaction://media"/>
            <a:extLst>
              <a:ext uri="{FF2B5EF4-FFF2-40B4-BE49-F238E27FC236}">
                <a16:creationId xmlns:a16="http://schemas.microsoft.com/office/drawing/2014/main" id="{4029CAE6-1D9D-4A30-8D62-23619150B48E}"/>
              </a:ext>
            </a:extLst>
          </p:cNvPr>
          <p:cNvPicPr>
            <a:picLocks noChangeAspect="1"/>
          </p:cNvPicPr>
          <p:nvPr>
            <a:audioFile r:link="rId2"/>
            <p:extLst>
              <p:ext uri="{DAA4B4D4-6D71-4841-9C94-3DE7FCFB9230}">
                <p14:media xmlns:p14="http://schemas.microsoft.com/office/powerpoint/2010/main" r:embed="rId1"/>
              </p:ext>
            </p:extLst>
          </p:nvPr>
        </p:nvPicPr>
        <p:blipFill>
          <a:blip r:embed="rId10">
            <a:extLst/>
          </a:blip>
          <a:stretch>
            <a:fillRect/>
          </a:stretch>
        </p:blipFill>
        <p:spPr>
          <a:xfrm>
            <a:off x="299307" y="6289794"/>
            <a:ext cx="158400" cy="158400"/>
          </a:xfrm>
          <a:prstGeom prst="rect">
            <a:avLst/>
          </a:prstGeom>
        </p:spPr>
      </p:pic>
      <p:pic>
        <p:nvPicPr>
          <p:cNvPr id="4" name="Slide 14">
            <a:hlinkClick r:id="" action="ppaction://media"/>
            <a:extLst>
              <a:ext uri="{FF2B5EF4-FFF2-40B4-BE49-F238E27FC236}">
                <a16:creationId xmlns:a16="http://schemas.microsoft.com/office/drawing/2014/main" id="{618183EC-D703-4FCC-9E00-2765CCF7C31D}"/>
              </a:ext>
            </a:extLst>
          </p:cNvPr>
          <p:cNvPicPr>
            <a:picLocks noChangeAspect="1"/>
          </p:cNvPicPr>
          <p:nvPr>
            <a:audioFile r:link="rId4"/>
            <p:extLst>
              <p:ext uri="{DAA4B4D4-6D71-4841-9C94-3DE7FCFB9230}">
                <p14:media xmlns:p14="http://schemas.microsoft.com/office/powerpoint/2010/main" r:embed="rId3"/>
              </p:ext>
            </p:extLst>
          </p:nvPr>
        </p:nvPicPr>
        <p:blipFill>
          <a:blip r:embed="rId10">
            <a:extLst/>
          </a:blip>
          <a:stretch>
            <a:fillRect/>
          </a:stretch>
        </p:blipFill>
        <p:spPr>
          <a:xfrm>
            <a:off x="299307" y="6059433"/>
            <a:ext cx="158400" cy="158400"/>
          </a:xfrm>
          <a:prstGeom prst="rect">
            <a:avLst/>
          </a:prstGeom>
        </p:spPr>
      </p:pic>
      <p:pic>
        <p:nvPicPr>
          <p:cNvPr id="23" name="Picture 22">
            <a:hlinkClick r:id="rId11"/>
            <a:extLst>
              <a:ext uri="{FF2B5EF4-FFF2-40B4-BE49-F238E27FC236}">
                <a16:creationId xmlns:a16="http://schemas.microsoft.com/office/drawing/2014/main" id="{B90F58CC-5A57-4099-98B4-086935B4DA01}"/>
              </a:ext>
            </a:extLst>
          </p:cNvPr>
          <p:cNvPicPr>
            <a:picLocks noChangeAspect="1"/>
          </p:cNvPicPr>
          <p:nvPr/>
        </p:nvPicPr>
        <p:blipFill>
          <a:blip r:embed="rId12"/>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20750112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3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7805"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8" name="Picture 17">
            <a:extLst>
              <a:ext uri="{FF2B5EF4-FFF2-40B4-BE49-F238E27FC236}">
                <a16:creationId xmlns:a16="http://schemas.microsoft.com/office/drawing/2014/main" id="{944C45C2-1508-4C12-98FF-7D756099D5BA}"/>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5A6DF19E-9382-4404-8D69-D02A7839910F}"/>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Rectangle: Rounded Corners 28">
            <a:extLst>
              <a:ext uri="{FF2B5EF4-FFF2-40B4-BE49-F238E27FC236}">
                <a16:creationId xmlns:a16="http://schemas.microsoft.com/office/drawing/2014/main" id="{72D2582D-967D-4F47-B10B-18B306874DE9}"/>
              </a:ext>
            </a:extLst>
          </p:cNvPr>
          <p:cNvSpPr/>
          <p:nvPr/>
        </p:nvSpPr>
        <p:spPr>
          <a:xfrm>
            <a:off x="374650" y="1594304"/>
            <a:ext cx="6978650" cy="3752396"/>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itle 1">
            <a:extLst>
              <a:ext uri="{FF2B5EF4-FFF2-40B4-BE49-F238E27FC236}">
                <a16:creationId xmlns:a16="http://schemas.microsoft.com/office/drawing/2014/main" id="{A4065C83-D174-47B9-B712-BE72CBF69A84}"/>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cs typeface="Antique Legacy Medium" panose="020B0604010101010104" pitchFamily="34" charset="0"/>
              </a:rPr>
              <a:t>Crossed Eyes (Strabismus)</a:t>
            </a:r>
          </a:p>
        </p:txBody>
      </p:sp>
      <p:sp>
        <p:nvSpPr>
          <p:cNvPr id="9" name="Rectangle 8">
            <a:extLst>
              <a:ext uri="{FF2B5EF4-FFF2-40B4-BE49-F238E27FC236}">
                <a16:creationId xmlns:a16="http://schemas.microsoft.com/office/drawing/2014/main" id="{BAFCFDB7-4C2E-4C6F-8B38-EB2C02C1483D}"/>
              </a:ext>
            </a:extLst>
          </p:cNvPr>
          <p:cNvSpPr/>
          <p:nvPr/>
        </p:nvSpPr>
        <p:spPr>
          <a:xfrm>
            <a:off x="590550" y="1854675"/>
            <a:ext cx="6167733" cy="3231654"/>
          </a:xfrm>
          <a:prstGeom prst="rect">
            <a:avLst/>
          </a:prstGeom>
        </p:spPr>
        <p:txBody>
          <a:bodyPr wrap="square">
            <a:spAutoFit/>
          </a:bodyPr>
          <a:lstStyle/>
          <a:p>
            <a:pPr marL="114300" indent="0">
              <a:buNone/>
            </a:pPr>
            <a:r>
              <a:rPr lang="en-GB" sz="2400" dirty="0"/>
              <a:t>Eyes don’t point the same way.</a:t>
            </a:r>
            <a:endParaRPr lang="en-GB" sz="1600" dirty="0"/>
          </a:p>
          <a:p>
            <a:pPr marL="114300" indent="0">
              <a:buNone/>
            </a:pPr>
            <a:endParaRPr lang="en-GB" sz="1600" b="1" dirty="0"/>
          </a:p>
          <a:p>
            <a:pPr marL="114300" indent="0">
              <a:buNone/>
            </a:pPr>
            <a:r>
              <a:rPr lang="en-GB" sz="2400" b="1" dirty="0"/>
              <a:t>Why Does It Happen?</a:t>
            </a:r>
          </a:p>
          <a:p>
            <a:pPr marL="457200" indent="-342900">
              <a:buSzPct val="75000"/>
              <a:buBlip>
                <a:blip r:embed="rId8"/>
              </a:buBlip>
            </a:pPr>
            <a:r>
              <a:rPr lang="en-GB" sz="2400" dirty="0"/>
              <a:t>Eye muscles don’t work together.</a:t>
            </a:r>
            <a:endParaRPr lang="en-GB" sz="1600" dirty="0"/>
          </a:p>
          <a:p>
            <a:pPr marL="114300" indent="0">
              <a:buNone/>
            </a:pPr>
            <a:endParaRPr lang="en-GB" sz="1600" b="1" dirty="0"/>
          </a:p>
          <a:p>
            <a:pPr marL="114300" indent="0">
              <a:buNone/>
            </a:pPr>
            <a:r>
              <a:rPr lang="en-GB" sz="2400" b="1" dirty="0"/>
              <a:t>Can We Tell?</a:t>
            </a:r>
          </a:p>
          <a:p>
            <a:pPr marL="457200" indent="-342900">
              <a:buSzPct val="75000"/>
              <a:buBlip>
                <a:blip r:embed="rId8"/>
              </a:buBlip>
            </a:pPr>
            <a:r>
              <a:rPr lang="en-GB" sz="2400" dirty="0"/>
              <a:t>One eye looks away. </a:t>
            </a:r>
          </a:p>
          <a:p>
            <a:pPr marL="457200" indent="-342900">
              <a:buSzPct val="75000"/>
              <a:buBlip>
                <a:blip r:embed="rId8"/>
              </a:buBlip>
            </a:pPr>
            <a:r>
              <a:rPr lang="en-GB" sz="2400" dirty="0"/>
              <a:t>May see double.</a:t>
            </a:r>
          </a:p>
          <a:p>
            <a:pPr marL="457200" indent="-342900">
              <a:buSzPct val="75000"/>
              <a:buBlip>
                <a:blip r:embed="rId8"/>
              </a:buBlip>
            </a:pPr>
            <a:r>
              <a:rPr lang="en-GB" sz="2400" dirty="0"/>
              <a:t>Kids may tilt their head to see better.</a:t>
            </a:r>
            <a:endParaRPr lang="en-GB" sz="2400" b="1" dirty="0"/>
          </a:p>
        </p:txBody>
      </p:sp>
      <p:sp>
        <p:nvSpPr>
          <p:cNvPr id="20" name="Rectangle: Rounded Corners 19">
            <a:extLst>
              <a:ext uri="{FF2B5EF4-FFF2-40B4-BE49-F238E27FC236}">
                <a16:creationId xmlns:a16="http://schemas.microsoft.com/office/drawing/2014/main" id="{AE0E16E1-793B-40F8-9DE5-0DF463CF0C62}"/>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130FB861-D809-4B00-83F1-3A5AF86DE5FB}"/>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2" name="Rectangle 21">
            <a:extLst>
              <a:ext uri="{FF2B5EF4-FFF2-40B4-BE49-F238E27FC236}">
                <a16:creationId xmlns:a16="http://schemas.microsoft.com/office/drawing/2014/main" id="{E831C06E-B39C-4D19-8370-07C826167F97}"/>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pic>
        <p:nvPicPr>
          <p:cNvPr id="10" name="Google Shape;145;p21" descr="A collage of a child's eyes&#10;&#10;AI-generated content may be incorrect.">
            <a:extLst>
              <a:ext uri="{FF2B5EF4-FFF2-40B4-BE49-F238E27FC236}">
                <a16:creationId xmlns:a16="http://schemas.microsoft.com/office/drawing/2014/main" id="{FF6E73F9-6F60-4B18-B554-7DA685A36D98}"/>
              </a:ext>
            </a:extLst>
          </p:cNvPr>
          <p:cNvPicPr preferRelativeResize="0"/>
          <p:nvPr/>
        </p:nvPicPr>
        <p:blipFill rotWithShape="1">
          <a:blip r:embed="rId9">
            <a:alphaModFix/>
          </a:blip>
          <a:srcRect/>
          <a:stretch/>
        </p:blipFill>
        <p:spPr>
          <a:xfrm>
            <a:off x="7696805" y="1971873"/>
            <a:ext cx="4495196" cy="2997258"/>
          </a:xfrm>
          <a:prstGeom prst="rect">
            <a:avLst/>
          </a:prstGeom>
          <a:noFill/>
          <a:ln>
            <a:noFill/>
          </a:ln>
        </p:spPr>
      </p:pic>
      <p:grpSp>
        <p:nvGrpSpPr>
          <p:cNvPr id="31" name="Group 30">
            <a:extLst>
              <a:ext uri="{FF2B5EF4-FFF2-40B4-BE49-F238E27FC236}">
                <a16:creationId xmlns:a16="http://schemas.microsoft.com/office/drawing/2014/main" id="{4826FBAF-15A1-41BB-AA2D-80FBD68C70D1}"/>
              </a:ext>
            </a:extLst>
          </p:cNvPr>
          <p:cNvGrpSpPr/>
          <p:nvPr/>
        </p:nvGrpSpPr>
        <p:grpSpPr>
          <a:xfrm>
            <a:off x="-236840" y="6675119"/>
            <a:ext cx="12708239" cy="182881"/>
            <a:chOff x="-236840" y="6675119"/>
            <a:chExt cx="12708239" cy="182881"/>
          </a:xfrm>
        </p:grpSpPr>
        <p:sp>
          <p:nvSpPr>
            <p:cNvPr id="32" name="Rectangle 31">
              <a:extLst>
                <a:ext uri="{FF2B5EF4-FFF2-40B4-BE49-F238E27FC236}">
                  <a16:creationId xmlns:a16="http://schemas.microsoft.com/office/drawing/2014/main" id="{A1DA27CD-29E5-4D65-8065-5D7467CDD344}"/>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38E2E7B7-CCB1-4B01-A82A-6B379EA5F929}"/>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A5D9C626-C3AD-4C8E-9804-E6F6B5BFA2A4}"/>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15">
            <a:hlinkClick r:id="" action="ppaction://media"/>
            <a:extLst>
              <a:ext uri="{FF2B5EF4-FFF2-40B4-BE49-F238E27FC236}">
                <a16:creationId xmlns:a16="http://schemas.microsoft.com/office/drawing/2014/main" id="{9BE7C70B-84B5-49F1-9638-1092F8B40334}"/>
              </a:ext>
            </a:extLst>
          </p:cNvPr>
          <p:cNvPicPr>
            <a:picLocks noChangeAspect="1"/>
          </p:cNvPicPr>
          <p:nvPr>
            <a:audioFile r:link="rId2"/>
            <p:extLst>
              <p:ext uri="{DAA4B4D4-6D71-4841-9C94-3DE7FCFB9230}">
                <p14:media xmlns:p14="http://schemas.microsoft.com/office/powerpoint/2010/main" r:embed="rId1"/>
              </p:ext>
            </p:extLst>
          </p:nvPr>
        </p:nvPicPr>
        <p:blipFill>
          <a:blip r:embed="rId10">
            <a:extLst/>
          </a:blip>
          <a:stretch>
            <a:fillRect/>
          </a:stretch>
        </p:blipFill>
        <p:spPr>
          <a:xfrm>
            <a:off x="299307" y="6289794"/>
            <a:ext cx="158400" cy="158400"/>
          </a:xfrm>
          <a:prstGeom prst="rect">
            <a:avLst/>
          </a:prstGeom>
        </p:spPr>
      </p:pic>
      <p:pic>
        <p:nvPicPr>
          <p:cNvPr id="3" name="Slide 15">
            <a:hlinkClick r:id="" action="ppaction://media"/>
            <a:extLst>
              <a:ext uri="{FF2B5EF4-FFF2-40B4-BE49-F238E27FC236}">
                <a16:creationId xmlns:a16="http://schemas.microsoft.com/office/drawing/2014/main" id="{EC2F51C5-E90A-4574-BFBD-C32D62E176BA}"/>
              </a:ext>
            </a:extLst>
          </p:cNvPr>
          <p:cNvPicPr>
            <a:picLocks noChangeAspect="1"/>
          </p:cNvPicPr>
          <p:nvPr>
            <a:audioFile r:link="rId4"/>
            <p:extLst>
              <p:ext uri="{DAA4B4D4-6D71-4841-9C94-3DE7FCFB9230}">
                <p14:media xmlns:p14="http://schemas.microsoft.com/office/powerpoint/2010/main" r:embed="rId3"/>
              </p:ext>
            </p:extLst>
          </p:nvPr>
        </p:nvPicPr>
        <p:blipFill>
          <a:blip r:embed="rId10">
            <a:extLst/>
          </a:blip>
          <a:stretch>
            <a:fillRect/>
          </a:stretch>
        </p:blipFill>
        <p:spPr>
          <a:xfrm>
            <a:off x="299307" y="6059433"/>
            <a:ext cx="158400" cy="158400"/>
          </a:xfrm>
          <a:prstGeom prst="rect">
            <a:avLst/>
          </a:prstGeom>
        </p:spPr>
      </p:pic>
      <p:pic>
        <p:nvPicPr>
          <p:cNvPr id="24" name="Picture 23">
            <a:hlinkClick r:id="rId11"/>
            <a:extLst>
              <a:ext uri="{FF2B5EF4-FFF2-40B4-BE49-F238E27FC236}">
                <a16:creationId xmlns:a16="http://schemas.microsoft.com/office/drawing/2014/main" id="{97B67088-6663-4A4F-B2B1-FB9150BF2FAB}"/>
              </a:ext>
            </a:extLst>
          </p:cNvPr>
          <p:cNvPicPr>
            <a:picLocks noChangeAspect="1"/>
          </p:cNvPicPr>
          <p:nvPr/>
        </p:nvPicPr>
        <p:blipFill>
          <a:blip r:embed="rId12"/>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15097464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209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8674"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8" name="Picture 17">
            <a:extLst>
              <a:ext uri="{FF2B5EF4-FFF2-40B4-BE49-F238E27FC236}">
                <a16:creationId xmlns:a16="http://schemas.microsoft.com/office/drawing/2014/main" id="{B31DCB07-52FD-478B-8755-C258415B5F6A}"/>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2B36BD9C-229D-446E-83D1-95E79B93C6F3}"/>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Rectangle: Rounded Corners 28">
            <a:extLst>
              <a:ext uri="{FF2B5EF4-FFF2-40B4-BE49-F238E27FC236}">
                <a16:creationId xmlns:a16="http://schemas.microsoft.com/office/drawing/2014/main" id="{FC4D67E7-8422-46C8-A6B7-A6B4AE49C07E}"/>
              </a:ext>
            </a:extLst>
          </p:cNvPr>
          <p:cNvSpPr/>
          <p:nvPr/>
        </p:nvSpPr>
        <p:spPr>
          <a:xfrm>
            <a:off x="374650" y="1594304"/>
            <a:ext cx="6978650" cy="3720646"/>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itle 1">
            <a:extLst>
              <a:ext uri="{FF2B5EF4-FFF2-40B4-BE49-F238E27FC236}">
                <a16:creationId xmlns:a16="http://schemas.microsoft.com/office/drawing/2014/main" id="{A4065C83-D174-47B9-B712-BE72CBF69A84}"/>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cs typeface="Antique Legacy Medium" panose="020B0604010101010104" pitchFamily="34" charset="0"/>
              </a:rPr>
              <a:t>Crossed Eyes (Strabismus)</a:t>
            </a:r>
          </a:p>
        </p:txBody>
      </p:sp>
      <p:sp>
        <p:nvSpPr>
          <p:cNvPr id="9" name="Rectangle 8">
            <a:extLst>
              <a:ext uri="{FF2B5EF4-FFF2-40B4-BE49-F238E27FC236}">
                <a16:creationId xmlns:a16="http://schemas.microsoft.com/office/drawing/2014/main" id="{BAFCFDB7-4C2E-4C6F-8B38-EB2C02C1483D}"/>
              </a:ext>
            </a:extLst>
          </p:cNvPr>
          <p:cNvSpPr/>
          <p:nvPr/>
        </p:nvSpPr>
        <p:spPr>
          <a:xfrm>
            <a:off x="504535" y="1782843"/>
            <a:ext cx="4931365" cy="3416320"/>
          </a:xfrm>
          <a:prstGeom prst="rect">
            <a:avLst/>
          </a:prstGeom>
        </p:spPr>
        <p:txBody>
          <a:bodyPr wrap="square">
            <a:spAutoFit/>
          </a:bodyPr>
          <a:lstStyle/>
          <a:p>
            <a:pPr marL="114300" indent="0">
              <a:buNone/>
            </a:pPr>
            <a:r>
              <a:rPr lang="en-GB" sz="2400" b="1" dirty="0"/>
              <a:t>Signs:</a:t>
            </a:r>
          </a:p>
          <a:p>
            <a:pPr marL="457200" indent="-342900">
              <a:buSzPct val="75000"/>
              <a:buBlip>
                <a:blip r:embed="rId8"/>
              </a:buBlip>
            </a:pPr>
            <a:r>
              <a:rPr lang="en-GB" sz="2400" dirty="0"/>
              <a:t>Squinting</a:t>
            </a:r>
          </a:p>
          <a:p>
            <a:pPr marL="457200" indent="-342900">
              <a:buSzPct val="75000"/>
              <a:buBlip>
                <a:blip r:embed="rId8"/>
              </a:buBlip>
            </a:pPr>
            <a:r>
              <a:rPr lang="en-GB" sz="2400" dirty="0"/>
              <a:t>Covering one eye</a:t>
            </a:r>
          </a:p>
          <a:p>
            <a:pPr marL="457200" indent="-342900">
              <a:buSzPct val="75000"/>
              <a:buBlip>
                <a:blip r:embed="rId8"/>
              </a:buBlip>
            </a:pPr>
            <a:r>
              <a:rPr lang="en-GB" sz="2400" dirty="0"/>
              <a:t>Bumping into things</a:t>
            </a:r>
            <a:endParaRPr lang="en-GB" sz="1600" dirty="0"/>
          </a:p>
          <a:p>
            <a:pPr marL="457200" indent="-342900">
              <a:buBlip>
                <a:blip r:embed="rId9"/>
              </a:buBlip>
            </a:pPr>
            <a:endParaRPr lang="en-GB" sz="1600" dirty="0"/>
          </a:p>
          <a:p>
            <a:pPr marL="114300"/>
            <a:r>
              <a:rPr lang="en-GB" sz="2400" b="1" dirty="0"/>
              <a:t>Treatment:</a:t>
            </a:r>
          </a:p>
          <a:p>
            <a:pPr marL="457200" indent="-342900">
              <a:buSzPct val="75000"/>
              <a:buBlip>
                <a:blip r:embed="rId8"/>
              </a:buBlip>
            </a:pPr>
            <a:r>
              <a:rPr lang="en-GB" sz="2400" dirty="0"/>
              <a:t>Eye patch on the strong eye</a:t>
            </a:r>
          </a:p>
          <a:p>
            <a:pPr marL="457200" indent="-342900">
              <a:buSzPct val="75000"/>
              <a:buBlip>
                <a:blip r:embed="rId8"/>
              </a:buBlip>
            </a:pPr>
            <a:r>
              <a:rPr lang="en-GB" sz="2400" dirty="0"/>
              <a:t>Glasses</a:t>
            </a:r>
          </a:p>
          <a:p>
            <a:pPr marL="457200" indent="-342900">
              <a:buSzPct val="75000"/>
              <a:buBlip>
                <a:blip r:embed="rId8"/>
              </a:buBlip>
            </a:pPr>
            <a:r>
              <a:rPr lang="en-GB" sz="2400" dirty="0"/>
              <a:t>Sometimes eye drops</a:t>
            </a:r>
          </a:p>
        </p:txBody>
      </p:sp>
      <p:sp>
        <p:nvSpPr>
          <p:cNvPr id="20" name="Rectangle: Rounded Corners 19">
            <a:extLst>
              <a:ext uri="{FF2B5EF4-FFF2-40B4-BE49-F238E27FC236}">
                <a16:creationId xmlns:a16="http://schemas.microsoft.com/office/drawing/2014/main" id="{8D583A51-6E0D-4661-BBD1-B02BCC5123CE}"/>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44D5CC67-F292-4918-9B05-10A5C87803ED}"/>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2" name="Rectangle 21">
            <a:extLst>
              <a:ext uri="{FF2B5EF4-FFF2-40B4-BE49-F238E27FC236}">
                <a16:creationId xmlns:a16="http://schemas.microsoft.com/office/drawing/2014/main" id="{CB94C04A-DD98-4498-9A19-8437DD514AA3}"/>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pic>
        <p:nvPicPr>
          <p:cNvPr id="3" name="Picture 2">
            <a:extLst>
              <a:ext uri="{FF2B5EF4-FFF2-40B4-BE49-F238E27FC236}">
                <a16:creationId xmlns:a16="http://schemas.microsoft.com/office/drawing/2014/main" id="{3B62C81E-6C1B-4407-81C3-F3ED8F7B4A08}"/>
              </a:ext>
            </a:extLst>
          </p:cNvPr>
          <p:cNvPicPr>
            <a:picLocks noChangeAspect="1"/>
          </p:cNvPicPr>
          <p:nvPr/>
        </p:nvPicPr>
        <p:blipFill rotWithShape="1">
          <a:blip r:embed="rId10">
            <a:extLst>
              <a:ext uri="{28A0092B-C50C-407E-A947-70E740481C1C}">
                <a14:useLocalDpi xmlns:a14="http://schemas.microsoft.com/office/drawing/2010/main"/>
              </a:ext>
            </a:extLst>
          </a:blip>
          <a:srcRect/>
          <a:stretch/>
        </p:blipFill>
        <p:spPr>
          <a:xfrm>
            <a:off x="7696805" y="1930371"/>
            <a:ext cx="4495196" cy="2997258"/>
          </a:xfrm>
          <a:prstGeom prst="rect">
            <a:avLst/>
          </a:prstGeom>
        </p:spPr>
      </p:pic>
      <p:grpSp>
        <p:nvGrpSpPr>
          <p:cNvPr id="31" name="Group 30">
            <a:extLst>
              <a:ext uri="{FF2B5EF4-FFF2-40B4-BE49-F238E27FC236}">
                <a16:creationId xmlns:a16="http://schemas.microsoft.com/office/drawing/2014/main" id="{E4C618E3-EDA1-4321-A34D-5114AF9C8F7C}"/>
              </a:ext>
            </a:extLst>
          </p:cNvPr>
          <p:cNvGrpSpPr/>
          <p:nvPr/>
        </p:nvGrpSpPr>
        <p:grpSpPr>
          <a:xfrm>
            <a:off x="-236840" y="6675119"/>
            <a:ext cx="12708239" cy="182881"/>
            <a:chOff x="-236840" y="6675119"/>
            <a:chExt cx="12708239" cy="182881"/>
          </a:xfrm>
        </p:grpSpPr>
        <p:sp>
          <p:nvSpPr>
            <p:cNvPr id="32" name="Rectangle 31">
              <a:extLst>
                <a:ext uri="{FF2B5EF4-FFF2-40B4-BE49-F238E27FC236}">
                  <a16:creationId xmlns:a16="http://schemas.microsoft.com/office/drawing/2014/main" id="{7092D062-BF7E-4E55-9A88-16DA8FE747C7}"/>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A9B50399-FF74-4607-B95C-A8129CEC3E90}"/>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5A370A4C-DA66-4F73-8623-B582E0FC249F}"/>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16">
            <a:hlinkClick r:id="" action="ppaction://media"/>
            <a:extLst>
              <a:ext uri="{FF2B5EF4-FFF2-40B4-BE49-F238E27FC236}">
                <a16:creationId xmlns:a16="http://schemas.microsoft.com/office/drawing/2014/main" id="{A00B400C-DAB6-457D-B23F-31C04655E8E1}"/>
              </a:ext>
            </a:extLst>
          </p:cNvPr>
          <p:cNvPicPr>
            <a:picLocks noChangeAspect="1"/>
          </p:cNvPicPr>
          <p:nvPr>
            <a:audioFile r:link="rId2"/>
            <p:extLst>
              <p:ext uri="{DAA4B4D4-6D71-4841-9C94-3DE7FCFB9230}">
                <p14:media xmlns:p14="http://schemas.microsoft.com/office/powerpoint/2010/main" r:embed="rId1"/>
              </p:ext>
            </p:extLst>
          </p:nvPr>
        </p:nvPicPr>
        <p:blipFill>
          <a:blip r:embed="rId11">
            <a:extLst/>
          </a:blip>
          <a:stretch>
            <a:fillRect/>
          </a:stretch>
        </p:blipFill>
        <p:spPr>
          <a:xfrm>
            <a:off x="299307" y="6289794"/>
            <a:ext cx="158400" cy="158400"/>
          </a:xfrm>
          <a:prstGeom prst="rect">
            <a:avLst/>
          </a:prstGeom>
        </p:spPr>
      </p:pic>
      <p:pic>
        <p:nvPicPr>
          <p:cNvPr id="4" name="Slide 16">
            <a:hlinkClick r:id="" action="ppaction://media"/>
            <a:extLst>
              <a:ext uri="{FF2B5EF4-FFF2-40B4-BE49-F238E27FC236}">
                <a16:creationId xmlns:a16="http://schemas.microsoft.com/office/drawing/2014/main" id="{C547CACB-70FE-4346-BF95-BB5357C48D3F}"/>
              </a:ext>
            </a:extLst>
          </p:cNvPr>
          <p:cNvPicPr>
            <a:picLocks noChangeAspect="1"/>
          </p:cNvPicPr>
          <p:nvPr>
            <a:audioFile r:link="rId4"/>
            <p:extLst>
              <p:ext uri="{DAA4B4D4-6D71-4841-9C94-3DE7FCFB9230}">
                <p14:media xmlns:p14="http://schemas.microsoft.com/office/powerpoint/2010/main" r:embed="rId3"/>
              </p:ext>
            </p:extLst>
          </p:nvPr>
        </p:nvPicPr>
        <p:blipFill>
          <a:blip r:embed="rId11">
            <a:extLst/>
          </a:blip>
          <a:stretch>
            <a:fillRect/>
          </a:stretch>
        </p:blipFill>
        <p:spPr>
          <a:xfrm>
            <a:off x="299307" y="6059433"/>
            <a:ext cx="158400" cy="158400"/>
          </a:xfrm>
          <a:prstGeom prst="rect">
            <a:avLst/>
          </a:prstGeom>
        </p:spPr>
      </p:pic>
      <p:pic>
        <p:nvPicPr>
          <p:cNvPr id="24" name="Picture 23">
            <a:hlinkClick r:id="rId12"/>
            <a:extLst>
              <a:ext uri="{FF2B5EF4-FFF2-40B4-BE49-F238E27FC236}">
                <a16:creationId xmlns:a16="http://schemas.microsoft.com/office/drawing/2014/main" id="{90410D67-6D5B-4E31-9860-D8FA0F0AA69A}"/>
              </a:ext>
            </a:extLst>
          </p:cNvPr>
          <p:cNvPicPr>
            <a:picLocks noChangeAspect="1"/>
          </p:cNvPicPr>
          <p:nvPr/>
        </p:nvPicPr>
        <p:blipFill>
          <a:blip r:embed="rId13"/>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39354034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73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2137"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7" name="Picture 16">
            <a:extLst>
              <a:ext uri="{FF2B5EF4-FFF2-40B4-BE49-F238E27FC236}">
                <a16:creationId xmlns:a16="http://schemas.microsoft.com/office/drawing/2014/main" id="{1559F65C-73AA-4E8D-B775-C2BC5DB331F1}"/>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2" name="Rectangle 21">
            <a:extLst>
              <a:ext uri="{FF2B5EF4-FFF2-40B4-BE49-F238E27FC236}">
                <a16:creationId xmlns:a16="http://schemas.microsoft.com/office/drawing/2014/main" id="{9A1BDF8B-32B1-4569-B582-ABFCFDE46A8E}"/>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itle 1">
            <a:extLst>
              <a:ext uri="{FF2B5EF4-FFF2-40B4-BE49-F238E27FC236}">
                <a16:creationId xmlns:a16="http://schemas.microsoft.com/office/drawing/2014/main" id="{A4065C83-D174-47B9-B712-BE72CBF69A84}"/>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cs typeface="Antique Legacy Medium" panose="020B0604010101010104" pitchFamily="34" charset="0"/>
              </a:rPr>
              <a:t>Nystagmus (Eye Shaking)</a:t>
            </a:r>
          </a:p>
        </p:txBody>
      </p:sp>
      <p:sp>
        <p:nvSpPr>
          <p:cNvPr id="28" name="Rectangle: Rounded Corners 27">
            <a:extLst>
              <a:ext uri="{FF2B5EF4-FFF2-40B4-BE49-F238E27FC236}">
                <a16:creationId xmlns:a16="http://schemas.microsoft.com/office/drawing/2014/main" id="{FE360E8E-E086-4B14-AC49-2D9FEFB8F9A2}"/>
              </a:ext>
            </a:extLst>
          </p:cNvPr>
          <p:cNvSpPr/>
          <p:nvPr/>
        </p:nvSpPr>
        <p:spPr>
          <a:xfrm>
            <a:off x="374650" y="1594017"/>
            <a:ext cx="6978650" cy="4128848"/>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BAFCFDB7-4C2E-4C6F-8B38-EB2C02C1483D}"/>
              </a:ext>
            </a:extLst>
          </p:cNvPr>
          <p:cNvSpPr/>
          <p:nvPr/>
        </p:nvSpPr>
        <p:spPr>
          <a:xfrm>
            <a:off x="636293" y="1653847"/>
            <a:ext cx="6590417" cy="3785652"/>
          </a:xfrm>
          <a:prstGeom prst="rect">
            <a:avLst/>
          </a:prstGeom>
        </p:spPr>
        <p:txBody>
          <a:bodyPr wrap="square">
            <a:spAutoFit/>
          </a:bodyPr>
          <a:lstStyle/>
          <a:p>
            <a:pPr marL="114300" indent="0">
              <a:buNone/>
            </a:pPr>
            <a:r>
              <a:rPr lang="en-GB" sz="2400" dirty="0"/>
              <a:t>Eyes move quickly side-to-side or up and down without control.</a:t>
            </a:r>
            <a:endParaRPr lang="en-IN" sz="2400" dirty="0"/>
          </a:p>
          <a:p>
            <a:pPr marL="457200" indent="-342900">
              <a:buClr>
                <a:srgbClr val="FF0000"/>
              </a:buClr>
              <a:buSzPct val="75000"/>
              <a:buBlip>
                <a:blip r:embed="rId8"/>
              </a:buBlip>
            </a:pPr>
            <a:r>
              <a:rPr lang="en-GB" sz="2400" dirty="0"/>
              <a:t>Nystagmus may be a result of other eye  and/or a health problem.</a:t>
            </a:r>
            <a:endParaRPr lang="en-GB" sz="1600" b="1" dirty="0"/>
          </a:p>
          <a:p>
            <a:pPr marL="114300" indent="0">
              <a:buNone/>
            </a:pPr>
            <a:r>
              <a:rPr lang="en-GB" sz="2400" b="1" dirty="0"/>
              <a:t>Signs:</a:t>
            </a:r>
          </a:p>
          <a:p>
            <a:pPr marL="457200" indent="-342900">
              <a:buSzPct val="75000"/>
              <a:buBlip>
                <a:blip r:embed="rId8"/>
              </a:buBlip>
            </a:pPr>
            <a:r>
              <a:rPr lang="en-GB" sz="2400" dirty="0"/>
              <a:t>Eyes look like they’re “jiggling.”</a:t>
            </a:r>
          </a:p>
          <a:p>
            <a:pPr marL="457200" indent="-342900">
              <a:buSzPct val="75000"/>
              <a:buBlip>
                <a:blip r:embed="rId8"/>
              </a:buBlip>
            </a:pPr>
            <a:r>
              <a:rPr lang="en-GB" sz="2400" dirty="0"/>
              <a:t>Kids may tilt their head to help focus.</a:t>
            </a:r>
            <a:endParaRPr lang="en-GB" sz="1600" b="1" dirty="0"/>
          </a:p>
          <a:p>
            <a:pPr marL="114300"/>
            <a:r>
              <a:rPr lang="en-GB" sz="2400" b="1" dirty="0"/>
              <a:t>Treatment:</a:t>
            </a:r>
          </a:p>
          <a:p>
            <a:pPr marL="457200" indent="-342900">
              <a:buSzPct val="75000"/>
              <a:buBlip>
                <a:blip r:embed="rId8"/>
              </a:buBlip>
            </a:pPr>
            <a:r>
              <a:rPr lang="en-GB" sz="2400" dirty="0"/>
              <a:t>Glasses may help. </a:t>
            </a:r>
          </a:p>
          <a:p>
            <a:pPr marL="457200" indent="-342900">
              <a:buSzPct val="75000"/>
              <a:buBlip>
                <a:blip r:embed="rId8"/>
              </a:buBlip>
            </a:pPr>
            <a:r>
              <a:rPr lang="en-GB" sz="2400" dirty="0"/>
              <a:t>Some kids need special surgery.</a:t>
            </a:r>
            <a:endParaRPr lang="en-GB" sz="2400" b="1" dirty="0"/>
          </a:p>
        </p:txBody>
      </p:sp>
      <p:sp>
        <p:nvSpPr>
          <p:cNvPr id="19" name="Rectangle: Rounded Corners 18">
            <a:extLst>
              <a:ext uri="{FF2B5EF4-FFF2-40B4-BE49-F238E27FC236}">
                <a16:creationId xmlns:a16="http://schemas.microsoft.com/office/drawing/2014/main" id="{4EE9B501-5F59-48EA-B67E-E6A390550069}"/>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ectangle 19">
            <a:extLst>
              <a:ext uri="{FF2B5EF4-FFF2-40B4-BE49-F238E27FC236}">
                <a16:creationId xmlns:a16="http://schemas.microsoft.com/office/drawing/2014/main" id="{103E45B1-5B4F-406D-91B4-FCBA511D823B}"/>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1" name="Rectangle 20">
            <a:extLst>
              <a:ext uri="{FF2B5EF4-FFF2-40B4-BE49-F238E27FC236}">
                <a16:creationId xmlns:a16="http://schemas.microsoft.com/office/drawing/2014/main" id="{CD96D7CA-C1C0-4480-85C8-D34BC619FAAF}"/>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pic>
        <p:nvPicPr>
          <p:cNvPr id="3" name="Picture 2">
            <a:extLst>
              <a:ext uri="{FF2B5EF4-FFF2-40B4-BE49-F238E27FC236}">
                <a16:creationId xmlns:a16="http://schemas.microsoft.com/office/drawing/2014/main" id="{5FC01296-66E4-486D-85A5-5CD90173B835}"/>
              </a:ext>
            </a:extLst>
          </p:cNvPr>
          <p:cNvPicPr>
            <a:picLocks noChangeAspect="1"/>
          </p:cNvPicPr>
          <p:nvPr/>
        </p:nvPicPr>
        <p:blipFill>
          <a:blip r:embed="rId9"/>
          <a:stretch>
            <a:fillRect/>
          </a:stretch>
        </p:blipFill>
        <p:spPr>
          <a:xfrm>
            <a:off x="7698359" y="1930371"/>
            <a:ext cx="4493641" cy="2997258"/>
          </a:xfrm>
          <a:prstGeom prst="rect">
            <a:avLst/>
          </a:prstGeom>
        </p:spPr>
      </p:pic>
      <p:grpSp>
        <p:nvGrpSpPr>
          <p:cNvPr id="30" name="Group 29">
            <a:extLst>
              <a:ext uri="{FF2B5EF4-FFF2-40B4-BE49-F238E27FC236}">
                <a16:creationId xmlns:a16="http://schemas.microsoft.com/office/drawing/2014/main" id="{23DAD238-3032-4624-9047-C4EC959C41C6}"/>
              </a:ext>
            </a:extLst>
          </p:cNvPr>
          <p:cNvGrpSpPr/>
          <p:nvPr/>
        </p:nvGrpSpPr>
        <p:grpSpPr>
          <a:xfrm>
            <a:off x="-236840" y="6675119"/>
            <a:ext cx="12708239" cy="182881"/>
            <a:chOff x="-236840" y="6675119"/>
            <a:chExt cx="12708239" cy="182881"/>
          </a:xfrm>
        </p:grpSpPr>
        <p:sp>
          <p:nvSpPr>
            <p:cNvPr id="31" name="Rectangle 30">
              <a:extLst>
                <a:ext uri="{FF2B5EF4-FFF2-40B4-BE49-F238E27FC236}">
                  <a16:creationId xmlns:a16="http://schemas.microsoft.com/office/drawing/2014/main" id="{34C5C75A-CFF7-486E-A4D4-AFC34B59AF4B}"/>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Parallelogram 31">
              <a:extLst>
                <a:ext uri="{FF2B5EF4-FFF2-40B4-BE49-F238E27FC236}">
                  <a16:creationId xmlns:a16="http://schemas.microsoft.com/office/drawing/2014/main" id="{6EFA99EF-779E-4202-911A-8ABFA0BB52AC}"/>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1AA0E243-EA91-4048-B0D3-88561BA0049D}"/>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5" name="Spanish_Slide_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99307" y="6289794"/>
            <a:ext cx="158400" cy="158400"/>
          </a:xfrm>
          <a:prstGeom prst="rect">
            <a:avLst/>
          </a:prstGeom>
        </p:spPr>
      </p:pic>
      <p:pic>
        <p:nvPicPr>
          <p:cNvPr id="10" name="slide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295450" y="6058078"/>
            <a:ext cx="158400" cy="158400"/>
          </a:xfrm>
          <a:prstGeom prst="rect">
            <a:avLst/>
          </a:prstGeom>
        </p:spPr>
      </p:pic>
      <p:pic>
        <p:nvPicPr>
          <p:cNvPr id="23" name="Picture 22">
            <a:hlinkClick r:id="rId11"/>
            <a:extLst>
              <a:ext uri="{FF2B5EF4-FFF2-40B4-BE49-F238E27FC236}">
                <a16:creationId xmlns:a16="http://schemas.microsoft.com/office/drawing/2014/main" id="{1DA72CF4-64BA-4CE8-A564-C012A115F733}"/>
              </a:ext>
            </a:extLst>
          </p:cNvPr>
          <p:cNvPicPr>
            <a:picLocks noChangeAspect="1"/>
          </p:cNvPicPr>
          <p:nvPr/>
        </p:nvPicPr>
        <p:blipFill>
          <a:blip r:embed="rId12"/>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10115245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93"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3988" fill="hold"/>
                                        <p:tgtEl>
                                          <p:spTgt spid="10"/>
                                        </p:tgtEl>
                                      </p:cBhvr>
                                    </p:cmd>
                                  </p:childTnLst>
                                </p:cTn>
                              </p:par>
                            </p:childTnLst>
                          </p:cTn>
                        </p:par>
                      </p:childTnLst>
                    </p:cTn>
                  </p:par>
                </p:childTnLst>
              </p:cTn>
              <p:nextCondLst>
                <p:cond evt="onClick" delay="0">
                  <p:tgtEl>
                    <p:spTgt spid="10"/>
                  </p:tgtEl>
                </p:cond>
              </p:nextCondLst>
            </p:seq>
            <p:audio>
              <p:cMediaNode vol="80000">
                <p:cTn id="13" fill="hold" display="0">
                  <p:stCondLst>
                    <p:cond delay="indefinite"/>
                  </p:stCondLst>
                  <p:endCondLst>
                    <p:cond evt="onStopAudio" delay="0">
                      <p:tgtEl>
                        <p:sldTgt/>
                      </p:tgtEl>
                    </p:cond>
                  </p:endCondLst>
                </p:cTn>
                <p:tgtEl>
                  <p:spTgt spid="10"/>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7" name="Picture 16">
            <a:extLst>
              <a:ext uri="{FF2B5EF4-FFF2-40B4-BE49-F238E27FC236}">
                <a16:creationId xmlns:a16="http://schemas.microsoft.com/office/drawing/2014/main" id="{7A0D469A-01DA-4C27-A992-8D3FA38A3092}"/>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2" name="Rectangle 21">
            <a:extLst>
              <a:ext uri="{FF2B5EF4-FFF2-40B4-BE49-F238E27FC236}">
                <a16:creationId xmlns:a16="http://schemas.microsoft.com/office/drawing/2014/main" id="{AEF9753B-5D89-43E0-BC13-9AF9F477B335}"/>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Rectangle: Rounded Corners 27">
            <a:extLst>
              <a:ext uri="{FF2B5EF4-FFF2-40B4-BE49-F238E27FC236}">
                <a16:creationId xmlns:a16="http://schemas.microsoft.com/office/drawing/2014/main" id="{73044765-69ED-480B-A7C6-5E7C688C2C0F}"/>
              </a:ext>
            </a:extLst>
          </p:cNvPr>
          <p:cNvSpPr/>
          <p:nvPr/>
        </p:nvSpPr>
        <p:spPr>
          <a:xfrm>
            <a:off x="374650" y="1593874"/>
            <a:ext cx="6978650" cy="3301976"/>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itle 1">
            <a:extLst>
              <a:ext uri="{FF2B5EF4-FFF2-40B4-BE49-F238E27FC236}">
                <a16:creationId xmlns:a16="http://schemas.microsoft.com/office/drawing/2014/main" id="{A4065C83-D174-47B9-B712-BE72CBF69A84}"/>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cs typeface="Antique Legacy Medium" panose="020B0604010101010104" pitchFamily="34" charset="0"/>
              </a:rPr>
              <a:t>Pink Eye</a:t>
            </a:r>
          </a:p>
        </p:txBody>
      </p:sp>
      <p:sp>
        <p:nvSpPr>
          <p:cNvPr id="9" name="Rectangle 8">
            <a:extLst>
              <a:ext uri="{FF2B5EF4-FFF2-40B4-BE49-F238E27FC236}">
                <a16:creationId xmlns:a16="http://schemas.microsoft.com/office/drawing/2014/main" id="{BAFCFDB7-4C2E-4C6F-8B38-EB2C02C1483D}"/>
              </a:ext>
            </a:extLst>
          </p:cNvPr>
          <p:cNvSpPr/>
          <p:nvPr/>
        </p:nvSpPr>
        <p:spPr>
          <a:xfrm>
            <a:off x="747418" y="1782924"/>
            <a:ext cx="6233115" cy="2923877"/>
          </a:xfrm>
          <a:prstGeom prst="rect">
            <a:avLst/>
          </a:prstGeom>
        </p:spPr>
        <p:txBody>
          <a:bodyPr wrap="square">
            <a:spAutoFit/>
          </a:bodyPr>
          <a:lstStyle/>
          <a:p>
            <a:pPr marL="114300" indent="0">
              <a:buNone/>
            </a:pPr>
            <a:r>
              <a:rPr lang="en-GB" sz="2400" dirty="0"/>
              <a:t>Also called </a:t>
            </a:r>
            <a:r>
              <a:rPr lang="en-GB" sz="2400" b="1" dirty="0"/>
              <a:t>conjunctivitis.</a:t>
            </a:r>
          </a:p>
          <a:p>
            <a:pPr marL="114300" indent="0">
              <a:buNone/>
            </a:pPr>
            <a:r>
              <a:rPr lang="en-GB" sz="2400" dirty="0"/>
              <a:t>The thin layer that covers the white part of your eye gets red and swollen.</a:t>
            </a:r>
            <a:endParaRPr lang="en-GB" sz="1600" dirty="0"/>
          </a:p>
          <a:p>
            <a:pPr marL="114300" indent="0">
              <a:buNone/>
            </a:pPr>
            <a:endParaRPr lang="en-GB" sz="1600" dirty="0"/>
          </a:p>
          <a:p>
            <a:pPr marL="114300" indent="0">
              <a:buNone/>
            </a:pPr>
            <a:r>
              <a:rPr lang="en-GB" sz="2400" b="1" dirty="0"/>
              <a:t>Causes:</a:t>
            </a:r>
            <a:r>
              <a:rPr lang="en-GB" sz="2400" dirty="0"/>
              <a:t> </a:t>
            </a:r>
          </a:p>
          <a:p>
            <a:pPr marL="457200" indent="-342900">
              <a:buSzPct val="75000"/>
              <a:buBlip>
                <a:blip r:embed="rId8"/>
              </a:buBlip>
            </a:pPr>
            <a:r>
              <a:rPr lang="en-GB" sz="2400" dirty="0"/>
              <a:t>Germs (Virus or Bacteria) </a:t>
            </a:r>
          </a:p>
          <a:p>
            <a:pPr marL="457200" indent="-342900">
              <a:buSzPct val="75000"/>
              <a:buBlip>
                <a:blip r:embed="rId8"/>
              </a:buBlip>
            </a:pPr>
            <a:r>
              <a:rPr lang="en-GB" sz="2400" dirty="0"/>
              <a:t>Allergies (Pollen, dust, pets, irritants, etc.)</a:t>
            </a:r>
          </a:p>
        </p:txBody>
      </p:sp>
      <p:sp>
        <p:nvSpPr>
          <p:cNvPr id="19" name="Rectangle: Rounded Corners 18">
            <a:extLst>
              <a:ext uri="{FF2B5EF4-FFF2-40B4-BE49-F238E27FC236}">
                <a16:creationId xmlns:a16="http://schemas.microsoft.com/office/drawing/2014/main" id="{EF57A73B-E794-4E7D-A844-24FA10330828}"/>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ectangle 19">
            <a:extLst>
              <a:ext uri="{FF2B5EF4-FFF2-40B4-BE49-F238E27FC236}">
                <a16:creationId xmlns:a16="http://schemas.microsoft.com/office/drawing/2014/main" id="{3540C4D2-3F6D-4D78-911B-4A43222A1AEE}"/>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1" name="Rectangle 20">
            <a:extLst>
              <a:ext uri="{FF2B5EF4-FFF2-40B4-BE49-F238E27FC236}">
                <a16:creationId xmlns:a16="http://schemas.microsoft.com/office/drawing/2014/main" id="{61D414B0-1EA9-4940-9F7D-CEA4ABFC84D1}"/>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pic>
        <p:nvPicPr>
          <p:cNvPr id="3" name="Picture 2">
            <a:extLst>
              <a:ext uri="{FF2B5EF4-FFF2-40B4-BE49-F238E27FC236}">
                <a16:creationId xmlns:a16="http://schemas.microsoft.com/office/drawing/2014/main" id="{C0FC474D-765A-474C-9EEC-9685C6924C59}"/>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7696112" y="1700212"/>
            <a:ext cx="4495888" cy="2997258"/>
          </a:xfrm>
          <a:prstGeom prst="rect">
            <a:avLst/>
          </a:prstGeom>
        </p:spPr>
      </p:pic>
      <p:grpSp>
        <p:nvGrpSpPr>
          <p:cNvPr id="30" name="Group 29">
            <a:extLst>
              <a:ext uri="{FF2B5EF4-FFF2-40B4-BE49-F238E27FC236}">
                <a16:creationId xmlns:a16="http://schemas.microsoft.com/office/drawing/2014/main" id="{AB9812C0-2345-415A-9442-63FE1AE2CA98}"/>
              </a:ext>
            </a:extLst>
          </p:cNvPr>
          <p:cNvGrpSpPr/>
          <p:nvPr/>
        </p:nvGrpSpPr>
        <p:grpSpPr>
          <a:xfrm>
            <a:off x="-236840" y="6675119"/>
            <a:ext cx="12708239" cy="182881"/>
            <a:chOff x="-236840" y="6675119"/>
            <a:chExt cx="12708239" cy="182881"/>
          </a:xfrm>
        </p:grpSpPr>
        <p:sp>
          <p:nvSpPr>
            <p:cNvPr id="31" name="Rectangle 30">
              <a:extLst>
                <a:ext uri="{FF2B5EF4-FFF2-40B4-BE49-F238E27FC236}">
                  <a16:creationId xmlns:a16="http://schemas.microsoft.com/office/drawing/2014/main" id="{27281B86-3D5B-480A-84DD-3B1412506EF9}"/>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Parallelogram 31">
              <a:extLst>
                <a:ext uri="{FF2B5EF4-FFF2-40B4-BE49-F238E27FC236}">
                  <a16:creationId xmlns:a16="http://schemas.microsoft.com/office/drawing/2014/main" id="{CA1C7CC0-F254-4E15-9A55-75C41E0875E9}"/>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60542310-581D-4508-9F93-EC1DC208AA7F}"/>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18">
            <a:hlinkClick r:id="" action="ppaction://media"/>
            <a:extLst>
              <a:ext uri="{FF2B5EF4-FFF2-40B4-BE49-F238E27FC236}">
                <a16:creationId xmlns:a16="http://schemas.microsoft.com/office/drawing/2014/main" id="{B05C7509-3805-46C0-8B84-A4A4B4F6D140}"/>
              </a:ext>
            </a:extLst>
          </p:cNvPr>
          <p:cNvPicPr>
            <a:picLocks noChangeAspect="1"/>
          </p:cNvPicPr>
          <p:nvPr>
            <a:audioFile r:link="rId2"/>
            <p:extLst>
              <p:ext uri="{DAA4B4D4-6D71-4841-9C94-3DE7FCFB9230}">
                <p14:media xmlns:p14="http://schemas.microsoft.com/office/powerpoint/2010/main" r:embed="rId1"/>
              </p:ext>
            </p:extLst>
          </p:nvPr>
        </p:nvPicPr>
        <p:blipFill>
          <a:blip r:embed="rId10">
            <a:extLst/>
          </a:blip>
          <a:stretch>
            <a:fillRect/>
          </a:stretch>
        </p:blipFill>
        <p:spPr>
          <a:xfrm>
            <a:off x="298845" y="6289794"/>
            <a:ext cx="158400" cy="158400"/>
          </a:xfrm>
          <a:prstGeom prst="rect">
            <a:avLst/>
          </a:prstGeom>
        </p:spPr>
      </p:pic>
      <p:pic>
        <p:nvPicPr>
          <p:cNvPr id="4" name="Slide 18">
            <a:hlinkClick r:id="" action="ppaction://media"/>
            <a:extLst>
              <a:ext uri="{FF2B5EF4-FFF2-40B4-BE49-F238E27FC236}">
                <a16:creationId xmlns:a16="http://schemas.microsoft.com/office/drawing/2014/main" id="{409251A8-8A5D-4478-BEA7-3A5DC2D67A8C}"/>
              </a:ext>
            </a:extLst>
          </p:cNvPr>
          <p:cNvPicPr>
            <a:picLocks noChangeAspect="1"/>
          </p:cNvPicPr>
          <p:nvPr>
            <a:audioFile r:link="rId4"/>
            <p:extLst>
              <p:ext uri="{DAA4B4D4-6D71-4841-9C94-3DE7FCFB9230}">
                <p14:media xmlns:p14="http://schemas.microsoft.com/office/powerpoint/2010/main" r:embed="rId3"/>
              </p:ext>
            </p:extLst>
          </p:nvPr>
        </p:nvPicPr>
        <p:blipFill>
          <a:blip r:embed="rId10">
            <a:extLst/>
          </a:blip>
          <a:stretch>
            <a:fillRect/>
          </a:stretch>
        </p:blipFill>
        <p:spPr>
          <a:xfrm>
            <a:off x="298845" y="6059433"/>
            <a:ext cx="158400" cy="158400"/>
          </a:xfrm>
          <a:prstGeom prst="rect">
            <a:avLst/>
          </a:prstGeom>
        </p:spPr>
      </p:pic>
      <p:pic>
        <p:nvPicPr>
          <p:cNvPr id="23" name="Picture 22">
            <a:hlinkClick r:id="rId11"/>
            <a:extLst>
              <a:ext uri="{FF2B5EF4-FFF2-40B4-BE49-F238E27FC236}">
                <a16:creationId xmlns:a16="http://schemas.microsoft.com/office/drawing/2014/main" id="{92941BFD-6733-4025-88CE-F23B2CB43E0A}"/>
              </a:ext>
            </a:extLst>
          </p:cNvPr>
          <p:cNvPicPr>
            <a:picLocks noChangeAspect="1"/>
          </p:cNvPicPr>
          <p:nvPr/>
        </p:nvPicPr>
        <p:blipFill>
          <a:blip r:embed="rId12"/>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14380956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741"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6320"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8" name="Picture 17">
            <a:extLst>
              <a:ext uri="{FF2B5EF4-FFF2-40B4-BE49-F238E27FC236}">
                <a16:creationId xmlns:a16="http://schemas.microsoft.com/office/drawing/2014/main" id="{8AE39F23-56B9-48B6-A413-670AF1BEACEB}"/>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DE44E1B5-283F-4454-BCF0-EE88790EC1BC}"/>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Rectangle: Rounded Corners 28">
            <a:extLst>
              <a:ext uri="{FF2B5EF4-FFF2-40B4-BE49-F238E27FC236}">
                <a16:creationId xmlns:a16="http://schemas.microsoft.com/office/drawing/2014/main" id="{7D0BCDE2-5722-4823-B88C-F70F6D4E92F5}"/>
              </a:ext>
            </a:extLst>
          </p:cNvPr>
          <p:cNvSpPr/>
          <p:nvPr/>
        </p:nvSpPr>
        <p:spPr>
          <a:xfrm>
            <a:off x="374650" y="1593802"/>
            <a:ext cx="6978650" cy="4144382"/>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itle 1">
            <a:extLst>
              <a:ext uri="{FF2B5EF4-FFF2-40B4-BE49-F238E27FC236}">
                <a16:creationId xmlns:a16="http://schemas.microsoft.com/office/drawing/2014/main" id="{A4065C83-D174-47B9-B712-BE72CBF69A84}"/>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cs typeface="Antique Legacy Medium" panose="020B0604010101010104" pitchFamily="34" charset="0"/>
              </a:rPr>
              <a:t>Viral Conjunctivitis </a:t>
            </a:r>
          </a:p>
        </p:txBody>
      </p:sp>
      <p:sp>
        <p:nvSpPr>
          <p:cNvPr id="9" name="Rectangle 8">
            <a:extLst>
              <a:ext uri="{FF2B5EF4-FFF2-40B4-BE49-F238E27FC236}">
                <a16:creationId xmlns:a16="http://schemas.microsoft.com/office/drawing/2014/main" id="{BAFCFDB7-4C2E-4C6F-8B38-EB2C02C1483D}"/>
              </a:ext>
            </a:extLst>
          </p:cNvPr>
          <p:cNvSpPr/>
          <p:nvPr/>
        </p:nvSpPr>
        <p:spPr>
          <a:xfrm>
            <a:off x="474368" y="1773167"/>
            <a:ext cx="6779215" cy="3785652"/>
          </a:xfrm>
          <a:prstGeom prst="rect">
            <a:avLst/>
          </a:prstGeom>
        </p:spPr>
        <p:txBody>
          <a:bodyPr wrap="square">
            <a:spAutoFit/>
          </a:bodyPr>
          <a:lstStyle/>
          <a:p>
            <a:pPr marL="114300" indent="0">
              <a:buNone/>
            </a:pPr>
            <a:r>
              <a:rPr lang="en-GB" sz="2400" dirty="0"/>
              <a:t>Caused by a virus.</a:t>
            </a:r>
          </a:p>
          <a:p>
            <a:pPr marL="114300" indent="0">
              <a:buNone/>
            </a:pPr>
            <a:r>
              <a:rPr lang="en-GB" sz="2400" dirty="0"/>
              <a:t>Most common type of pink eye in kids.</a:t>
            </a:r>
          </a:p>
          <a:p>
            <a:pPr marL="114300" indent="0">
              <a:buNone/>
            </a:pPr>
            <a:r>
              <a:rPr lang="en-GB" sz="2400" dirty="0"/>
              <a:t>Eyes red, watery, and itchy.</a:t>
            </a:r>
          </a:p>
          <a:p>
            <a:pPr marL="114300" indent="0">
              <a:buNone/>
            </a:pPr>
            <a:r>
              <a:rPr lang="en-GB" sz="2400" dirty="0"/>
              <a:t>Sometimes it happens after you’ve had a cold.</a:t>
            </a:r>
            <a:endParaRPr lang="en-GB" sz="1600" dirty="0"/>
          </a:p>
          <a:p>
            <a:pPr marL="114300" indent="0">
              <a:buNone/>
            </a:pPr>
            <a:endParaRPr lang="en-GB" sz="1600" dirty="0"/>
          </a:p>
          <a:p>
            <a:pPr marL="114300" indent="0">
              <a:buNone/>
            </a:pPr>
            <a:r>
              <a:rPr lang="en-GB" sz="2400" b="1" dirty="0"/>
              <a:t>How it spreads:</a:t>
            </a:r>
          </a:p>
          <a:p>
            <a:pPr marL="457200" indent="-342900">
              <a:buSzPct val="75000"/>
              <a:buBlip>
                <a:blip r:embed="rId8"/>
              </a:buBlip>
            </a:pPr>
            <a:r>
              <a:rPr lang="en-GB" sz="2400" dirty="0"/>
              <a:t>Very contagious! </a:t>
            </a:r>
          </a:p>
          <a:p>
            <a:pPr marL="457200" indent="-342900">
              <a:buSzPct val="75000"/>
              <a:buBlip>
                <a:blip r:embed="rId8"/>
              </a:buBlip>
            </a:pPr>
            <a:r>
              <a:rPr lang="en-GB" sz="2400" dirty="0"/>
              <a:t>Spread by coughing, sneezing, or touching eyes with dirty hands.</a:t>
            </a:r>
          </a:p>
          <a:p>
            <a:pPr marL="457200" indent="-342900">
              <a:buSzPct val="75000"/>
              <a:buBlip>
                <a:blip r:embed="rId8"/>
              </a:buBlip>
            </a:pPr>
            <a:r>
              <a:rPr lang="en-GB" sz="2400" dirty="0"/>
              <a:t>It can spread to family or classmates.</a:t>
            </a:r>
          </a:p>
        </p:txBody>
      </p:sp>
      <p:sp>
        <p:nvSpPr>
          <p:cNvPr id="20" name="Rectangle: Rounded Corners 19">
            <a:extLst>
              <a:ext uri="{FF2B5EF4-FFF2-40B4-BE49-F238E27FC236}">
                <a16:creationId xmlns:a16="http://schemas.microsoft.com/office/drawing/2014/main" id="{B5E0C476-D12F-4AB9-B397-4B4D85056A0A}"/>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BFDFBAF0-AB67-4358-A25B-9ACB18FEF710}"/>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2" name="Rectangle 21">
            <a:extLst>
              <a:ext uri="{FF2B5EF4-FFF2-40B4-BE49-F238E27FC236}">
                <a16:creationId xmlns:a16="http://schemas.microsoft.com/office/drawing/2014/main" id="{EC302535-53AD-49AB-A305-F4957746C3CB}"/>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pic>
        <p:nvPicPr>
          <p:cNvPr id="17" name="Google Shape;219;p31" descr="Close-up of a child's face&#10;&#10;AI-generated content may be incorrect.">
            <a:extLst>
              <a:ext uri="{FF2B5EF4-FFF2-40B4-BE49-F238E27FC236}">
                <a16:creationId xmlns:a16="http://schemas.microsoft.com/office/drawing/2014/main" id="{54067773-0C5D-4CF2-A295-879C59644D3B}"/>
              </a:ext>
            </a:extLst>
          </p:cNvPr>
          <p:cNvPicPr preferRelativeResize="0"/>
          <p:nvPr/>
        </p:nvPicPr>
        <p:blipFill rotWithShape="1">
          <a:blip r:embed="rId9">
            <a:alphaModFix/>
          </a:blip>
          <a:srcRect/>
          <a:stretch/>
        </p:blipFill>
        <p:spPr>
          <a:xfrm>
            <a:off x="7685293" y="2163757"/>
            <a:ext cx="4506708" cy="3004472"/>
          </a:xfrm>
          <a:prstGeom prst="rect">
            <a:avLst/>
          </a:prstGeom>
          <a:noFill/>
          <a:ln>
            <a:noFill/>
          </a:ln>
        </p:spPr>
      </p:pic>
      <p:grpSp>
        <p:nvGrpSpPr>
          <p:cNvPr id="31" name="Group 30">
            <a:extLst>
              <a:ext uri="{FF2B5EF4-FFF2-40B4-BE49-F238E27FC236}">
                <a16:creationId xmlns:a16="http://schemas.microsoft.com/office/drawing/2014/main" id="{66227211-6F3F-4808-916C-ED2FD99A417C}"/>
              </a:ext>
            </a:extLst>
          </p:cNvPr>
          <p:cNvGrpSpPr/>
          <p:nvPr/>
        </p:nvGrpSpPr>
        <p:grpSpPr>
          <a:xfrm>
            <a:off x="-236840" y="6675119"/>
            <a:ext cx="12708239" cy="182881"/>
            <a:chOff x="-236840" y="6675119"/>
            <a:chExt cx="12708239" cy="182881"/>
          </a:xfrm>
        </p:grpSpPr>
        <p:sp>
          <p:nvSpPr>
            <p:cNvPr id="32" name="Rectangle 31">
              <a:extLst>
                <a:ext uri="{FF2B5EF4-FFF2-40B4-BE49-F238E27FC236}">
                  <a16:creationId xmlns:a16="http://schemas.microsoft.com/office/drawing/2014/main" id="{0D19BA7C-E8AD-43EF-9215-FA305266A2D3}"/>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643CE3E7-7DA1-4AFB-BE36-3E5E6D81A964}"/>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FF1C4E52-C318-4F98-B391-FC552CAB9801}"/>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19">
            <a:hlinkClick r:id="" action="ppaction://media"/>
            <a:extLst>
              <a:ext uri="{FF2B5EF4-FFF2-40B4-BE49-F238E27FC236}">
                <a16:creationId xmlns:a16="http://schemas.microsoft.com/office/drawing/2014/main" id="{343811B7-8D4F-4D81-86C4-87A445015DEA}"/>
              </a:ext>
            </a:extLst>
          </p:cNvPr>
          <p:cNvPicPr>
            <a:picLocks noChangeAspect="1"/>
          </p:cNvPicPr>
          <p:nvPr>
            <a:audioFile r:link="rId2"/>
            <p:extLst>
              <p:ext uri="{DAA4B4D4-6D71-4841-9C94-3DE7FCFB9230}">
                <p14:media xmlns:p14="http://schemas.microsoft.com/office/powerpoint/2010/main" r:embed="rId1"/>
              </p:ext>
            </p:extLst>
          </p:nvPr>
        </p:nvPicPr>
        <p:blipFill>
          <a:blip r:embed="rId10">
            <a:extLst/>
          </a:blip>
          <a:stretch>
            <a:fillRect/>
          </a:stretch>
        </p:blipFill>
        <p:spPr>
          <a:xfrm>
            <a:off x="299307" y="6289794"/>
            <a:ext cx="158400" cy="158400"/>
          </a:xfrm>
          <a:prstGeom prst="rect">
            <a:avLst/>
          </a:prstGeom>
        </p:spPr>
      </p:pic>
      <p:pic>
        <p:nvPicPr>
          <p:cNvPr id="3" name="Slide 19">
            <a:hlinkClick r:id="" action="ppaction://media"/>
            <a:extLst>
              <a:ext uri="{FF2B5EF4-FFF2-40B4-BE49-F238E27FC236}">
                <a16:creationId xmlns:a16="http://schemas.microsoft.com/office/drawing/2014/main" id="{C9C0D4B2-0873-454F-A5C4-959305F59706}"/>
              </a:ext>
            </a:extLst>
          </p:cNvPr>
          <p:cNvPicPr>
            <a:picLocks noChangeAspect="1"/>
          </p:cNvPicPr>
          <p:nvPr>
            <a:audioFile r:link="rId4"/>
            <p:extLst>
              <p:ext uri="{DAA4B4D4-6D71-4841-9C94-3DE7FCFB9230}">
                <p14:media xmlns:p14="http://schemas.microsoft.com/office/powerpoint/2010/main" r:embed="rId3"/>
              </p:ext>
            </p:extLst>
          </p:nvPr>
        </p:nvPicPr>
        <p:blipFill>
          <a:blip r:embed="rId10">
            <a:extLst/>
          </a:blip>
          <a:stretch>
            <a:fillRect/>
          </a:stretch>
        </p:blipFill>
        <p:spPr>
          <a:xfrm>
            <a:off x="299307" y="6059433"/>
            <a:ext cx="158400" cy="158400"/>
          </a:xfrm>
          <a:prstGeom prst="rect">
            <a:avLst/>
          </a:prstGeom>
        </p:spPr>
      </p:pic>
      <p:pic>
        <p:nvPicPr>
          <p:cNvPr id="24" name="Picture 23">
            <a:hlinkClick r:id="rId11"/>
            <a:extLst>
              <a:ext uri="{FF2B5EF4-FFF2-40B4-BE49-F238E27FC236}">
                <a16:creationId xmlns:a16="http://schemas.microsoft.com/office/drawing/2014/main" id="{54AE82F7-DD31-4918-AF90-5D99C43682E2}"/>
              </a:ext>
            </a:extLst>
          </p:cNvPr>
          <p:cNvPicPr>
            <a:picLocks noChangeAspect="1"/>
          </p:cNvPicPr>
          <p:nvPr/>
        </p:nvPicPr>
        <p:blipFill>
          <a:blip r:embed="rId12"/>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39269758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26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6480"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8" name="Picture 17">
            <a:extLst>
              <a:ext uri="{FF2B5EF4-FFF2-40B4-BE49-F238E27FC236}">
                <a16:creationId xmlns:a16="http://schemas.microsoft.com/office/drawing/2014/main" id="{8CFC99FD-5390-4503-B37E-48475845317B}"/>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8DED3CB4-713F-4244-8D99-856E50D802ED}"/>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itle 1">
            <a:extLst>
              <a:ext uri="{FF2B5EF4-FFF2-40B4-BE49-F238E27FC236}">
                <a16:creationId xmlns:a16="http://schemas.microsoft.com/office/drawing/2014/main" id="{A4065C83-D174-47B9-B712-BE72CBF69A84}"/>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cs typeface="Antique Legacy Medium" panose="020B0604010101010104" pitchFamily="34" charset="0"/>
              </a:rPr>
              <a:t>Viral Conjunctivitis </a:t>
            </a:r>
          </a:p>
        </p:txBody>
      </p:sp>
      <p:sp>
        <p:nvSpPr>
          <p:cNvPr id="20" name="Rectangle: Rounded Corners 19">
            <a:extLst>
              <a:ext uri="{FF2B5EF4-FFF2-40B4-BE49-F238E27FC236}">
                <a16:creationId xmlns:a16="http://schemas.microsoft.com/office/drawing/2014/main" id="{B3A9CF68-92A7-4454-AFD1-AC929066A215}"/>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A733183A-48AC-494E-BFA2-FCBF03FD42DA}"/>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2" name="Rectangle 21">
            <a:extLst>
              <a:ext uri="{FF2B5EF4-FFF2-40B4-BE49-F238E27FC236}">
                <a16:creationId xmlns:a16="http://schemas.microsoft.com/office/drawing/2014/main" id="{39AA12C8-FE3E-4AE7-A34B-C34097F50FDC}"/>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2" name="Group 1">
            <a:extLst>
              <a:ext uri="{FF2B5EF4-FFF2-40B4-BE49-F238E27FC236}">
                <a16:creationId xmlns:a16="http://schemas.microsoft.com/office/drawing/2014/main" id="{D1347221-EFE2-4317-9384-D96DFB3B51E4}"/>
              </a:ext>
            </a:extLst>
          </p:cNvPr>
          <p:cNvGrpSpPr/>
          <p:nvPr/>
        </p:nvGrpSpPr>
        <p:grpSpPr>
          <a:xfrm>
            <a:off x="374650" y="1895451"/>
            <a:ext cx="11817350" cy="3067098"/>
            <a:chOff x="374650" y="1593802"/>
            <a:chExt cx="11817350" cy="3067098"/>
          </a:xfrm>
        </p:grpSpPr>
        <p:sp>
          <p:nvSpPr>
            <p:cNvPr id="29" name="Rectangle: Rounded Corners 28">
              <a:extLst>
                <a:ext uri="{FF2B5EF4-FFF2-40B4-BE49-F238E27FC236}">
                  <a16:creationId xmlns:a16="http://schemas.microsoft.com/office/drawing/2014/main" id="{CA64EB16-DEFF-4B32-A936-C4ABD978FE6E}"/>
                </a:ext>
              </a:extLst>
            </p:cNvPr>
            <p:cNvSpPr/>
            <p:nvPr/>
          </p:nvSpPr>
          <p:spPr>
            <a:xfrm>
              <a:off x="374650" y="1593802"/>
              <a:ext cx="6978650" cy="3067098"/>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BAFCFDB7-4C2E-4C6F-8B38-EB2C02C1483D}"/>
                </a:ext>
              </a:extLst>
            </p:cNvPr>
            <p:cNvSpPr/>
            <p:nvPr/>
          </p:nvSpPr>
          <p:spPr>
            <a:xfrm>
              <a:off x="504235" y="1850079"/>
              <a:ext cx="5712415" cy="2554545"/>
            </a:xfrm>
            <a:prstGeom prst="rect">
              <a:avLst/>
            </a:prstGeom>
          </p:spPr>
          <p:txBody>
            <a:bodyPr wrap="square">
              <a:spAutoFit/>
            </a:bodyPr>
            <a:lstStyle/>
            <a:p>
              <a:pPr marL="114300" indent="0">
                <a:buNone/>
              </a:pPr>
              <a:r>
                <a:rPr lang="en-GB" sz="2400" b="1" dirty="0"/>
                <a:t>How to treat it:</a:t>
              </a:r>
            </a:p>
            <a:p>
              <a:pPr marL="457200" indent="-342900">
                <a:buSzPct val="75000"/>
                <a:buBlip>
                  <a:blip r:embed="rId8"/>
                </a:buBlip>
              </a:pPr>
              <a:r>
                <a:rPr lang="en-GB" sz="2400" dirty="0"/>
                <a:t>No medicine - gets better on its own in a few days to a week.</a:t>
              </a:r>
            </a:p>
            <a:p>
              <a:pPr marL="457200" indent="-342900">
                <a:buSzPct val="75000"/>
                <a:buBlip>
                  <a:blip r:embed="rId8"/>
                </a:buBlip>
              </a:pPr>
              <a:r>
                <a:rPr lang="en-GB" sz="2400" dirty="0"/>
                <a:t>Cool compresses to help</a:t>
              </a:r>
              <a:endParaRPr lang="en-GB" sz="1600" dirty="0"/>
            </a:p>
            <a:p>
              <a:pPr marL="114300" indent="0">
                <a:buNone/>
              </a:pPr>
              <a:endParaRPr lang="en-GB" sz="1600" dirty="0"/>
            </a:p>
            <a:p>
              <a:pPr marL="114300" indent="0">
                <a:buNone/>
              </a:pPr>
              <a:r>
                <a:rPr lang="en-GB" sz="2400" b="1" dirty="0"/>
                <a:t>✅ Kid tip: Wash your hands. Don’t touch your eyes!</a:t>
              </a:r>
            </a:p>
          </p:txBody>
        </p:sp>
        <p:pic>
          <p:nvPicPr>
            <p:cNvPr id="1026" name="Picture 2" descr="https://i2.ppvise.site/gimg/db557b7d3b.jpg">
              <a:extLst>
                <a:ext uri="{FF2B5EF4-FFF2-40B4-BE49-F238E27FC236}">
                  <a16:creationId xmlns:a16="http://schemas.microsoft.com/office/drawing/2014/main" id="{41C80ADA-3498-4735-9B41-D67C3D42918E}"/>
                </a:ext>
              </a:extLst>
            </p:cNvPr>
            <p:cNvPicPr>
              <a:picLocks noChangeAspect="1" noChangeArrowheads="1"/>
            </p:cNvPicPr>
            <p:nvPr/>
          </p:nvPicPr>
          <p:blipFill rotWithShape="1">
            <a:blip r:embed="rId9">
              <a:extLst>
                <a:ext uri="{28A0092B-C50C-407E-A947-70E740481C1C}">
                  <a14:useLocalDpi xmlns:a14="http://schemas.microsoft.com/office/drawing/2010/main"/>
                </a:ext>
              </a:extLst>
            </a:blip>
            <a:srcRect/>
            <a:stretch/>
          </p:blipFill>
          <p:spPr bwMode="auto">
            <a:xfrm>
              <a:off x="7685293" y="1625116"/>
              <a:ext cx="4506707" cy="300447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 name="Group 30">
            <a:extLst>
              <a:ext uri="{FF2B5EF4-FFF2-40B4-BE49-F238E27FC236}">
                <a16:creationId xmlns:a16="http://schemas.microsoft.com/office/drawing/2014/main" id="{A4A77ACD-F6F1-44C7-A4BE-188C3ED50492}"/>
              </a:ext>
            </a:extLst>
          </p:cNvPr>
          <p:cNvGrpSpPr/>
          <p:nvPr/>
        </p:nvGrpSpPr>
        <p:grpSpPr>
          <a:xfrm>
            <a:off x="-236840" y="6675119"/>
            <a:ext cx="12708239" cy="182881"/>
            <a:chOff x="-236840" y="6675119"/>
            <a:chExt cx="12708239" cy="182881"/>
          </a:xfrm>
        </p:grpSpPr>
        <p:sp>
          <p:nvSpPr>
            <p:cNvPr id="32" name="Rectangle 31">
              <a:extLst>
                <a:ext uri="{FF2B5EF4-FFF2-40B4-BE49-F238E27FC236}">
                  <a16:creationId xmlns:a16="http://schemas.microsoft.com/office/drawing/2014/main" id="{3592242E-A3E0-4672-8129-6ACE73217CF8}"/>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F1A2722A-C8D3-4AE1-974A-8EE4EB2F072D}"/>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1A1D20B1-BFED-4EDA-8E74-32DB9D2DB44E}"/>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3" name="Slide_Spanish_20">
            <a:hlinkClick r:id="" action="ppaction://media"/>
            <a:extLst>
              <a:ext uri="{FF2B5EF4-FFF2-40B4-BE49-F238E27FC236}">
                <a16:creationId xmlns:a16="http://schemas.microsoft.com/office/drawing/2014/main" id="{2EA71C7F-CA6C-4FAC-8120-E357AFB6A73C}"/>
              </a:ext>
            </a:extLst>
          </p:cNvPr>
          <p:cNvPicPr>
            <a:picLocks noChangeAspect="1"/>
          </p:cNvPicPr>
          <p:nvPr>
            <a:audioFile r:link="rId2"/>
            <p:extLst>
              <p:ext uri="{DAA4B4D4-6D71-4841-9C94-3DE7FCFB9230}">
                <p14:media xmlns:p14="http://schemas.microsoft.com/office/powerpoint/2010/main" r:embed="rId1"/>
              </p:ext>
            </p:extLst>
          </p:nvPr>
        </p:nvPicPr>
        <p:blipFill>
          <a:blip r:embed="rId10">
            <a:extLst/>
          </a:blip>
          <a:stretch>
            <a:fillRect/>
          </a:stretch>
        </p:blipFill>
        <p:spPr>
          <a:xfrm>
            <a:off x="298846" y="6289794"/>
            <a:ext cx="158400" cy="158400"/>
          </a:xfrm>
          <a:prstGeom prst="rect">
            <a:avLst/>
          </a:prstGeom>
        </p:spPr>
      </p:pic>
      <p:pic>
        <p:nvPicPr>
          <p:cNvPr id="4" name="Slide 20">
            <a:hlinkClick r:id="" action="ppaction://media"/>
            <a:extLst>
              <a:ext uri="{FF2B5EF4-FFF2-40B4-BE49-F238E27FC236}">
                <a16:creationId xmlns:a16="http://schemas.microsoft.com/office/drawing/2014/main" id="{8A82241C-88D1-48AE-8636-C153E803896D}"/>
              </a:ext>
            </a:extLst>
          </p:cNvPr>
          <p:cNvPicPr>
            <a:picLocks noChangeAspect="1"/>
          </p:cNvPicPr>
          <p:nvPr>
            <a:audioFile r:link="rId4"/>
            <p:extLst>
              <p:ext uri="{DAA4B4D4-6D71-4841-9C94-3DE7FCFB9230}">
                <p14:media xmlns:p14="http://schemas.microsoft.com/office/powerpoint/2010/main" r:embed="rId3"/>
              </p:ext>
            </p:extLst>
          </p:nvPr>
        </p:nvPicPr>
        <p:blipFill>
          <a:blip r:embed="rId10">
            <a:extLst/>
          </a:blip>
          <a:stretch>
            <a:fillRect/>
          </a:stretch>
        </p:blipFill>
        <p:spPr>
          <a:xfrm>
            <a:off x="298846" y="6059433"/>
            <a:ext cx="158400" cy="158400"/>
          </a:xfrm>
          <a:prstGeom prst="rect">
            <a:avLst/>
          </a:prstGeom>
        </p:spPr>
      </p:pic>
      <p:pic>
        <p:nvPicPr>
          <p:cNvPr id="24" name="Picture 23">
            <a:hlinkClick r:id="rId11"/>
            <a:extLst>
              <a:ext uri="{FF2B5EF4-FFF2-40B4-BE49-F238E27FC236}">
                <a16:creationId xmlns:a16="http://schemas.microsoft.com/office/drawing/2014/main" id="{55427E09-B8CA-402C-8189-44D9091D4DF1}"/>
              </a:ext>
            </a:extLst>
          </p:cNvPr>
          <p:cNvPicPr>
            <a:picLocks noChangeAspect="1"/>
          </p:cNvPicPr>
          <p:nvPr/>
        </p:nvPicPr>
        <p:blipFill>
          <a:blip r:embed="rId12"/>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19004006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08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7325"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8" name="Picture 17">
            <a:extLst>
              <a:ext uri="{FF2B5EF4-FFF2-40B4-BE49-F238E27FC236}">
                <a16:creationId xmlns:a16="http://schemas.microsoft.com/office/drawing/2014/main" id="{9C6DFC8A-9AF4-49F7-8E2A-9434F25C5870}"/>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474AA99B-C08B-4559-BC12-AC9E647086EC}"/>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itle 1">
            <a:extLst>
              <a:ext uri="{FF2B5EF4-FFF2-40B4-BE49-F238E27FC236}">
                <a16:creationId xmlns:a16="http://schemas.microsoft.com/office/drawing/2014/main" id="{A4065C83-D174-47B9-B712-BE72CBF69A84}"/>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rPr>
              <a:t>Bacterial Conjunctivitis </a:t>
            </a:r>
          </a:p>
        </p:txBody>
      </p:sp>
      <p:sp>
        <p:nvSpPr>
          <p:cNvPr id="29" name="Rectangle: Rounded Corners 28">
            <a:extLst>
              <a:ext uri="{FF2B5EF4-FFF2-40B4-BE49-F238E27FC236}">
                <a16:creationId xmlns:a16="http://schemas.microsoft.com/office/drawing/2014/main" id="{0C70885E-BE92-43F0-A043-DDBCC23826A0}"/>
              </a:ext>
            </a:extLst>
          </p:cNvPr>
          <p:cNvSpPr/>
          <p:nvPr/>
        </p:nvSpPr>
        <p:spPr>
          <a:xfrm>
            <a:off x="374650" y="1617728"/>
            <a:ext cx="6978650" cy="4106990"/>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BAFCFDB7-4C2E-4C6F-8B38-EB2C02C1483D}"/>
              </a:ext>
            </a:extLst>
          </p:cNvPr>
          <p:cNvSpPr/>
          <p:nvPr/>
        </p:nvSpPr>
        <p:spPr>
          <a:xfrm>
            <a:off x="595018" y="1668379"/>
            <a:ext cx="6537915" cy="4154984"/>
          </a:xfrm>
          <a:prstGeom prst="rect">
            <a:avLst/>
          </a:prstGeom>
        </p:spPr>
        <p:txBody>
          <a:bodyPr wrap="square">
            <a:spAutoFit/>
          </a:bodyPr>
          <a:lstStyle/>
          <a:p>
            <a:pPr marL="457200" indent="-342900">
              <a:buSzPct val="75000"/>
              <a:buBlip>
                <a:blip r:embed="rId8"/>
              </a:buBlip>
            </a:pPr>
            <a:r>
              <a:rPr lang="en-GB" sz="2400" dirty="0"/>
              <a:t>Pink eye caused by bacteria (germs).</a:t>
            </a:r>
          </a:p>
          <a:p>
            <a:pPr marL="457200" indent="-342900">
              <a:buSzPct val="75000"/>
              <a:buBlip>
                <a:blip r:embed="rId8"/>
              </a:buBlip>
            </a:pPr>
            <a:r>
              <a:rPr lang="en-GB" sz="2400" dirty="0"/>
              <a:t>Eyes red, swollen, sticky, and crusty.</a:t>
            </a:r>
          </a:p>
          <a:p>
            <a:pPr marL="457200" indent="-342900">
              <a:buSzPct val="75000"/>
              <a:buBlip>
                <a:blip r:embed="rId8"/>
              </a:buBlip>
            </a:pPr>
            <a:r>
              <a:rPr lang="en-GB" sz="2400" dirty="0"/>
              <a:t>Sometimes your eyelashes stick together when you wake up!</a:t>
            </a:r>
          </a:p>
          <a:p>
            <a:pPr marL="457200" indent="-342900">
              <a:buSzPct val="75000"/>
              <a:buBlip>
                <a:blip r:embed="rId8"/>
              </a:buBlip>
            </a:pPr>
            <a:r>
              <a:rPr lang="en-GB" sz="2400" dirty="0"/>
              <a:t>Often starts in one eye and spreads to the other.</a:t>
            </a:r>
            <a:endParaRPr lang="en-GB" sz="1600" dirty="0"/>
          </a:p>
          <a:p>
            <a:pPr marL="114300" indent="0">
              <a:buNone/>
            </a:pPr>
            <a:endParaRPr lang="en-GB" sz="1600" dirty="0"/>
          </a:p>
          <a:p>
            <a:pPr marL="114300" indent="0">
              <a:buNone/>
            </a:pPr>
            <a:r>
              <a:rPr lang="en-GB" sz="2400" b="1" dirty="0"/>
              <a:t>How it spreads:</a:t>
            </a:r>
          </a:p>
          <a:p>
            <a:pPr marL="457200" indent="-342900">
              <a:buSzPct val="75000"/>
              <a:buBlip>
                <a:blip r:embed="rId8"/>
              </a:buBlip>
            </a:pPr>
            <a:r>
              <a:rPr lang="en-GB" sz="2400" dirty="0"/>
              <a:t>Very contagious!</a:t>
            </a:r>
          </a:p>
          <a:p>
            <a:pPr marL="457200" indent="-342900">
              <a:buSzPct val="75000"/>
              <a:buBlip>
                <a:blip r:embed="rId8"/>
              </a:buBlip>
            </a:pPr>
            <a:r>
              <a:rPr lang="en-GB" sz="2400" dirty="0"/>
              <a:t>Spread by touching your eyes, sharing towels, or not washing hands.</a:t>
            </a:r>
          </a:p>
        </p:txBody>
      </p:sp>
      <p:sp>
        <p:nvSpPr>
          <p:cNvPr id="20" name="Rectangle: Rounded Corners 19">
            <a:extLst>
              <a:ext uri="{FF2B5EF4-FFF2-40B4-BE49-F238E27FC236}">
                <a16:creationId xmlns:a16="http://schemas.microsoft.com/office/drawing/2014/main" id="{48AD49BF-A4CA-4B0D-B066-D01F90A5FA9A}"/>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1FA5F4E3-D01B-47CB-915B-DEA5947D730C}"/>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2" name="Rectangle 21">
            <a:extLst>
              <a:ext uri="{FF2B5EF4-FFF2-40B4-BE49-F238E27FC236}">
                <a16:creationId xmlns:a16="http://schemas.microsoft.com/office/drawing/2014/main" id="{50BCDD93-C681-4B9F-A34D-A2E6FA602FBE}"/>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pic>
        <p:nvPicPr>
          <p:cNvPr id="17" name="Picture 2">
            <a:extLst>
              <a:ext uri="{FF2B5EF4-FFF2-40B4-BE49-F238E27FC236}">
                <a16:creationId xmlns:a16="http://schemas.microsoft.com/office/drawing/2014/main" id="{E5C8380D-78CA-42B7-918F-318F4EC0B1C3}"/>
              </a:ext>
            </a:extLst>
          </p:cNvPr>
          <p:cNvPicPr>
            <a:picLocks noChangeAspect="1" noChangeArrowheads="1"/>
          </p:cNvPicPr>
          <p:nvPr/>
        </p:nvPicPr>
        <p:blipFill>
          <a:blip r:embed="rId9">
            <a:extLst>
              <a:ext uri="{28A0092B-C50C-407E-A947-70E740481C1C}">
                <a14:useLocalDpi xmlns:a14="http://schemas.microsoft.com/office/drawing/2010/main"/>
              </a:ext>
            </a:extLst>
          </a:blip>
          <a:stretch>
            <a:fillRect/>
          </a:stretch>
        </p:blipFill>
        <p:spPr bwMode="auto">
          <a:xfrm>
            <a:off x="7687547" y="2169046"/>
            <a:ext cx="4504454" cy="3004352"/>
          </a:xfrm>
          <a:prstGeom prst="rect">
            <a:avLst/>
          </a:prstGeom>
          <a:extLst>
            <a:ext uri="{909E8E84-426E-40DD-AFC4-6F175D3DCCD1}">
              <a14:hiddenFill xmlns:a14="http://schemas.microsoft.com/office/drawing/2010/main">
                <a:solidFill>
                  <a:srgbClr val="FFFFFF"/>
                </a:solidFill>
              </a14:hiddenFill>
            </a:ext>
          </a:extLst>
        </p:spPr>
      </p:pic>
      <p:grpSp>
        <p:nvGrpSpPr>
          <p:cNvPr id="31" name="Group 30">
            <a:extLst>
              <a:ext uri="{FF2B5EF4-FFF2-40B4-BE49-F238E27FC236}">
                <a16:creationId xmlns:a16="http://schemas.microsoft.com/office/drawing/2014/main" id="{D80234FC-7768-4962-9577-1601E803B0D2}"/>
              </a:ext>
            </a:extLst>
          </p:cNvPr>
          <p:cNvGrpSpPr/>
          <p:nvPr/>
        </p:nvGrpSpPr>
        <p:grpSpPr>
          <a:xfrm>
            <a:off x="-236840" y="6675119"/>
            <a:ext cx="12708239" cy="182881"/>
            <a:chOff x="-236840" y="6675119"/>
            <a:chExt cx="12708239" cy="182881"/>
          </a:xfrm>
        </p:grpSpPr>
        <p:sp>
          <p:nvSpPr>
            <p:cNvPr id="32" name="Rectangle 31">
              <a:extLst>
                <a:ext uri="{FF2B5EF4-FFF2-40B4-BE49-F238E27FC236}">
                  <a16:creationId xmlns:a16="http://schemas.microsoft.com/office/drawing/2014/main" id="{36B00EFA-AB9F-42EB-A511-BD966211DA34}"/>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E349B8DC-C036-491B-935E-23781756CB54}"/>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4902C98-06CE-4324-8BC7-AF37A7962996}"/>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21">
            <a:hlinkClick r:id="" action="ppaction://media"/>
            <a:extLst>
              <a:ext uri="{FF2B5EF4-FFF2-40B4-BE49-F238E27FC236}">
                <a16:creationId xmlns:a16="http://schemas.microsoft.com/office/drawing/2014/main" id="{E3958CA2-29D0-46F6-B39A-1B7F577BC0CC}"/>
              </a:ext>
            </a:extLst>
          </p:cNvPr>
          <p:cNvPicPr>
            <a:picLocks noChangeAspect="1"/>
          </p:cNvPicPr>
          <p:nvPr>
            <a:audioFile r:link="rId2"/>
            <p:extLst>
              <p:ext uri="{DAA4B4D4-6D71-4841-9C94-3DE7FCFB9230}">
                <p14:media xmlns:p14="http://schemas.microsoft.com/office/powerpoint/2010/main" r:embed="rId1"/>
              </p:ext>
            </p:extLst>
          </p:nvPr>
        </p:nvPicPr>
        <p:blipFill>
          <a:blip r:embed="rId10">
            <a:extLst/>
          </a:blip>
          <a:stretch>
            <a:fillRect/>
          </a:stretch>
        </p:blipFill>
        <p:spPr>
          <a:xfrm>
            <a:off x="299307" y="6289794"/>
            <a:ext cx="158400" cy="158400"/>
          </a:xfrm>
          <a:prstGeom prst="rect">
            <a:avLst/>
          </a:prstGeom>
        </p:spPr>
      </p:pic>
      <p:pic>
        <p:nvPicPr>
          <p:cNvPr id="3" name="Slide 2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extLst>
              <a:ext uri="{BEBA8EAE-BF5A-486C-A8C5-ECC9F3942E4B}">
                <a14:imgProps xmlns:a14="http://schemas.microsoft.com/office/drawing/2010/main">
                  <a14:imgLayer r:embed="rId12">
                    <a14:imgEffect>
                      <a14:brightnessContrast bright="-40000" contrast="40000"/>
                    </a14:imgEffect>
                  </a14:imgLayer>
                </a14:imgProps>
              </a:ext>
            </a:extLst>
          </a:blip>
          <a:stretch>
            <a:fillRect/>
          </a:stretch>
        </p:blipFill>
        <p:spPr>
          <a:xfrm>
            <a:off x="299307" y="6059433"/>
            <a:ext cx="158400" cy="158400"/>
          </a:xfrm>
          <a:prstGeom prst="rect">
            <a:avLst/>
          </a:prstGeom>
        </p:spPr>
      </p:pic>
      <p:pic>
        <p:nvPicPr>
          <p:cNvPr id="24" name="Picture 23">
            <a:hlinkClick r:id="rId13"/>
            <a:extLst>
              <a:ext uri="{FF2B5EF4-FFF2-40B4-BE49-F238E27FC236}">
                <a16:creationId xmlns:a16="http://schemas.microsoft.com/office/drawing/2014/main" id="{3D1EA4EC-9D66-4D7B-9018-D81A49F00B8F}"/>
              </a:ext>
            </a:extLst>
          </p:cNvPr>
          <p:cNvPicPr>
            <a:picLocks noChangeAspect="1"/>
          </p:cNvPicPr>
          <p:nvPr/>
        </p:nvPicPr>
        <p:blipFill>
          <a:blip r:embed="rId14"/>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34107954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967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2880"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8" name="Picture 17">
            <a:extLst>
              <a:ext uri="{FF2B5EF4-FFF2-40B4-BE49-F238E27FC236}">
                <a16:creationId xmlns:a16="http://schemas.microsoft.com/office/drawing/2014/main" id="{B687CBB2-75E6-4AB6-944B-EA18DD78EDC8}"/>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AF10AE18-6728-4222-814C-FA34640B22B9}"/>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itle 1">
            <a:extLst>
              <a:ext uri="{FF2B5EF4-FFF2-40B4-BE49-F238E27FC236}">
                <a16:creationId xmlns:a16="http://schemas.microsoft.com/office/drawing/2014/main" id="{4FC0E497-8F56-4E91-A64A-41234003A6DB}"/>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rPr>
              <a:t>Bacterial Conjunctivitis </a:t>
            </a:r>
          </a:p>
        </p:txBody>
      </p:sp>
      <p:sp>
        <p:nvSpPr>
          <p:cNvPr id="20" name="Rectangle: Rounded Corners 19">
            <a:extLst>
              <a:ext uri="{FF2B5EF4-FFF2-40B4-BE49-F238E27FC236}">
                <a16:creationId xmlns:a16="http://schemas.microsoft.com/office/drawing/2014/main" id="{0CFB6B7F-8DD5-4E01-B5C2-FBF51C3A1590}"/>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860E6C76-3F99-401E-99FF-B5DF48E25CB9}"/>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2" name="Rectangle 21">
            <a:extLst>
              <a:ext uri="{FF2B5EF4-FFF2-40B4-BE49-F238E27FC236}">
                <a16:creationId xmlns:a16="http://schemas.microsoft.com/office/drawing/2014/main" id="{C54C81F2-CB48-4FB1-A43C-9B4ABF8E9277}"/>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sp>
        <p:nvSpPr>
          <p:cNvPr id="29" name="Rectangle: Rounded Corners 28">
            <a:extLst>
              <a:ext uri="{FF2B5EF4-FFF2-40B4-BE49-F238E27FC236}">
                <a16:creationId xmlns:a16="http://schemas.microsoft.com/office/drawing/2014/main" id="{58B50AE4-F87A-467F-A3FD-EFA1521D8066}"/>
              </a:ext>
            </a:extLst>
          </p:cNvPr>
          <p:cNvSpPr/>
          <p:nvPr/>
        </p:nvSpPr>
        <p:spPr>
          <a:xfrm>
            <a:off x="374650" y="2163133"/>
            <a:ext cx="6978650" cy="2522114"/>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BAFCFDB7-4C2E-4C6F-8B38-EB2C02C1483D}"/>
              </a:ext>
            </a:extLst>
          </p:cNvPr>
          <p:cNvSpPr/>
          <p:nvPr/>
        </p:nvSpPr>
        <p:spPr>
          <a:xfrm>
            <a:off x="614068" y="2316195"/>
            <a:ext cx="6499815" cy="2215991"/>
          </a:xfrm>
          <a:prstGeom prst="rect">
            <a:avLst/>
          </a:prstGeom>
        </p:spPr>
        <p:txBody>
          <a:bodyPr wrap="square">
            <a:spAutoFit/>
          </a:bodyPr>
          <a:lstStyle/>
          <a:p>
            <a:pPr marL="114300" indent="0">
              <a:buNone/>
            </a:pPr>
            <a:r>
              <a:rPr lang="en-GB" sz="2400" b="1" dirty="0"/>
              <a:t>Treatment:</a:t>
            </a:r>
          </a:p>
          <a:p>
            <a:pPr marL="457200" indent="-342900">
              <a:buSzPct val="75000"/>
              <a:buBlip>
                <a:blip r:embed="rId8"/>
              </a:buBlip>
            </a:pPr>
            <a:r>
              <a:rPr lang="en-GB" sz="2400" dirty="0"/>
              <a:t>Antibiotic eye drops or ointment.</a:t>
            </a:r>
          </a:p>
          <a:p>
            <a:pPr marL="457200" indent="-342900">
              <a:buSzPct val="75000"/>
              <a:buBlip>
                <a:blip r:embed="rId8"/>
              </a:buBlip>
            </a:pPr>
            <a:r>
              <a:rPr lang="en-GB" sz="2400" dirty="0"/>
              <a:t>Gets better in a few days with medicine.</a:t>
            </a:r>
            <a:endParaRPr lang="en-GB" sz="1600" dirty="0"/>
          </a:p>
          <a:p>
            <a:pPr marL="114300" indent="0">
              <a:buNone/>
            </a:pPr>
            <a:endParaRPr lang="en-GB" sz="1600" dirty="0"/>
          </a:p>
          <a:p>
            <a:pPr marL="114300" indent="0">
              <a:buNone/>
            </a:pPr>
            <a:r>
              <a:rPr lang="en-GB" sz="2400" b="1" dirty="0"/>
              <a:t>✅ Kid tip: Wash your hands and don’t touch or rub your eyes!</a:t>
            </a:r>
          </a:p>
        </p:txBody>
      </p:sp>
      <p:pic>
        <p:nvPicPr>
          <p:cNvPr id="17" name="Picture 16">
            <a:extLst>
              <a:ext uri="{FF2B5EF4-FFF2-40B4-BE49-F238E27FC236}">
                <a16:creationId xmlns:a16="http://schemas.microsoft.com/office/drawing/2014/main" id="{9F5B3629-B992-4B97-BA15-286014D7C655}"/>
              </a:ext>
            </a:extLst>
          </p:cNvPr>
          <p:cNvPicPr>
            <a:picLocks noChangeAspect="1"/>
          </p:cNvPicPr>
          <p:nvPr/>
        </p:nvPicPr>
        <p:blipFill>
          <a:blip r:embed="rId9"/>
          <a:stretch>
            <a:fillRect/>
          </a:stretch>
        </p:blipFill>
        <p:spPr>
          <a:xfrm>
            <a:off x="7687547" y="1935774"/>
            <a:ext cx="4504454" cy="2986453"/>
          </a:xfrm>
          <a:prstGeom prst="rect">
            <a:avLst/>
          </a:prstGeom>
        </p:spPr>
      </p:pic>
      <p:grpSp>
        <p:nvGrpSpPr>
          <p:cNvPr id="31" name="Group 30">
            <a:extLst>
              <a:ext uri="{FF2B5EF4-FFF2-40B4-BE49-F238E27FC236}">
                <a16:creationId xmlns:a16="http://schemas.microsoft.com/office/drawing/2014/main" id="{C62E695B-E4B4-44A9-9175-94E426BEBFE9}"/>
              </a:ext>
            </a:extLst>
          </p:cNvPr>
          <p:cNvGrpSpPr/>
          <p:nvPr/>
        </p:nvGrpSpPr>
        <p:grpSpPr>
          <a:xfrm>
            <a:off x="-236840" y="6675119"/>
            <a:ext cx="12708239" cy="182881"/>
            <a:chOff x="-236840" y="6675119"/>
            <a:chExt cx="12708239" cy="182881"/>
          </a:xfrm>
        </p:grpSpPr>
        <p:sp>
          <p:nvSpPr>
            <p:cNvPr id="32" name="Rectangle 31">
              <a:extLst>
                <a:ext uri="{FF2B5EF4-FFF2-40B4-BE49-F238E27FC236}">
                  <a16:creationId xmlns:a16="http://schemas.microsoft.com/office/drawing/2014/main" id="{3EBB85CE-30DB-4E05-802B-201414DEC93A}"/>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2AC304DA-C3F0-4888-BC87-100462F6AFD2}"/>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BA8B5631-315C-403D-BABC-8F87285671D9}"/>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22">
            <a:hlinkClick r:id="" action="ppaction://media"/>
            <a:extLst>
              <a:ext uri="{FF2B5EF4-FFF2-40B4-BE49-F238E27FC236}">
                <a16:creationId xmlns:a16="http://schemas.microsoft.com/office/drawing/2014/main" id="{0464BF05-5C8F-4A83-88F3-3915EEEE2FF1}"/>
              </a:ext>
            </a:extLst>
          </p:cNvPr>
          <p:cNvPicPr>
            <a:picLocks noChangeAspect="1"/>
          </p:cNvPicPr>
          <p:nvPr>
            <a:audioFile r:link="rId2"/>
            <p:extLst>
              <p:ext uri="{DAA4B4D4-6D71-4841-9C94-3DE7FCFB9230}">
                <p14:media xmlns:p14="http://schemas.microsoft.com/office/powerpoint/2010/main" r:embed="rId1"/>
              </p:ext>
            </p:extLst>
          </p:nvPr>
        </p:nvPicPr>
        <p:blipFill>
          <a:blip r:embed="rId10">
            <a:extLst/>
          </a:blip>
          <a:stretch>
            <a:fillRect/>
          </a:stretch>
        </p:blipFill>
        <p:spPr>
          <a:xfrm>
            <a:off x="298845" y="6289794"/>
            <a:ext cx="158400" cy="158400"/>
          </a:xfrm>
          <a:prstGeom prst="rect">
            <a:avLst/>
          </a:prstGeom>
        </p:spPr>
      </p:pic>
      <p:pic>
        <p:nvPicPr>
          <p:cNvPr id="3" name="Slide 2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extLst>
              <a:ext uri="{BEBA8EAE-BF5A-486C-A8C5-ECC9F3942E4B}">
                <a14:imgProps xmlns:a14="http://schemas.microsoft.com/office/drawing/2010/main">
                  <a14:imgLayer r:embed="rId12">
                    <a14:imgEffect>
                      <a14:brightnessContrast bright="-40000" contrast="40000"/>
                    </a14:imgEffect>
                  </a14:imgLayer>
                </a14:imgProps>
              </a:ext>
            </a:extLst>
          </a:blip>
          <a:stretch>
            <a:fillRect/>
          </a:stretch>
        </p:blipFill>
        <p:spPr>
          <a:xfrm>
            <a:off x="295450" y="6059433"/>
            <a:ext cx="158400" cy="158400"/>
          </a:xfrm>
          <a:prstGeom prst="rect">
            <a:avLst/>
          </a:prstGeom>
        </p:spPr>
      </p:pic>
      <p:pic>
        <p:nvPicPr>
          <p:cNvPr id="24" name="Picture 23">
            <a:hlinkClick r:id="rId13"/>
            <a:extLst>
              <a:ext uri="{FF2B5EF4-FFF2-40B4-BE49-F238E27FC236}">
                <a16:creationId xmlns:a16="http://schemas.microsoft.com/office/drawing/2014/main" id="{F749A097-DDAC-4876-B2DB-BE2414DBA999}"/>
              </a:ext>
            </a:extLst>
          </p:cNvPr>
          <p:cNvPicPr>
            <a:picLocks noChangeAspect="1"/>
          </p:cNvPicPr>
          <p:nvPr/>
        </p:nvPicPr>
        <p:blipFill>
          <a:blip r:embed="rId14"/>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21475018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8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4674"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8" name="Picture 17">
            <a:extLst>
              <a:ext uri="{FF2B5EF4-FFF2-40B4-BE49-F238E27FC236}">
                <a16:creationId xmlns:a16="http://schemas.microsoft.com/office/drawing/2014/main" id="{3AF01019-E079-4D62-BCB3-379C6DE07759}"/>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4592BD6D-2E3B-462D-9060-BC6B54FFAD5C}"/>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itle 1">
            <a:extLst>
              <a:ext uri="{FF2B5EF4-FFF2-40B4-BE49-F238E27FC236}">
                <a16:creationId xmlns:a16="http://schemas.microsoft.com/office/drawing/2014/main" id="{4FC0E497-8F56-4E91-A64A-41234003A6DB}"/>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rPr>
              <a:t>Allergic Conjunctivitis</a:t>
            </a:r>
          </a:p>
        </p:txBody>
      </p:sp>
      <p:sp>
        <p:nvSpPr>
          <p:cNvPr id="20" name="Rectangle: Rounded Corners 19">
            <a:extLst>
              <a:ext uri="{FF2B5EF4-FFF2-40B4-BE49-F238E27FC236}">
                <a16:creationId xmlns:a16="http://schemas.microsoft.com/office/drawing/2014/main" id="{90CA8C18-35AA-4D0A-804C-C8CDDDA4F3B8}"/>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912182B8-F843-46AE-9AF8-FBE94FF10C04}"/>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2" name="Rectangle 21">
            <a:extLst>
              <a:ext uri="{FF2B5EF4-FFF2-40B4-BE49-F238E27FC236}">
                <a16:creationId xmlns:a16="http://schemas.microsoft.com/office/drawing/2014/main" id="{AA657B79-C28D-4514-ADD8-FE53198A0F1B}"/>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sp>
        <p:nvSpPr>
          <p:cNvPr id="29" name="Rectangle: Rounded Corners 28">
            <a:extLst>
              <a:ext uri="{FF2B5EF4-FFF2-40B4-BE49-F238E27FC236}">
                <a16:creationId xmlns:a16="http://schemas.microsoft.com/office/drawing/2014/main" id="{B5E08A2B-804E-4D26-A749-858155E650BE}"/>
              </a:ext>
            </a:extLst>
          </p:cNvPr>
          <p:cNvSpPr/>
          <p:nvPr/>
        </p:nvSpPr>
        <p:spPr>
          <a:xfrm>
            <a:off x="374650" y="1979661"/>
            <a:ext cx="6978650" cy="2898680"/>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BAFCFDB7-4C2E-4C6F-8B38-EB2C02C1483D}"/>
              </a:ext>
            </a:extLst>
          </p:cNvPr>
          <p:cNvSpPr/>
          <p:nvPr/>
        </p:nvSpPr>
        <p:spPr>
          <a:xfrm>
            <a:off x="508001" y="2151729"/>
            <a:ext cx="6711950" cy="2554545"/>
          </a:xfrm>
          <a:prstGeom prst="rect">
            <a:avLst/>
          </a:prstGeom>
        </p:spPr>
        <p:txBody>
          <a:bodyPr wrap="square">
            <a:spAutoFit/>
          </a:bodyPr>
          <a:lstStyle/>
          <a:p>
            <a:pPr marL="114300" indent="0">
              <a:buNone/>
            </a:pPr>
            <a:r>
              <a:rPr lang="en-GB" sz="2400" dirty="0"/>
              <a:t>When your eyes react to pollen, pets, or dust.</a:t>
            </a:r>
          </a:p>
          <a:p>
            <a:pPr marL="114300" indent="0">
              <a:buNone/>
            </a:pPr>
            <a:r>
              <a:rPr lang="en-GB" sz="2400" dirty="0"/>
              <a:t>NOT spread from person to person.</a:t>
            </a:r>
            <a:endParaRPr lang="en-GB" sz="1600" dirty="0"/>
          </a:p>
          <a:p>
            <a:pPr marL="114300" indent="0">
              <a:buNone/>
            </a:pPr>
            <a:endParaRPr lang="en-GB" sz="1600" b="1" dirty="0"/>
          </a:p>
          <a:p>
            <a:pPr marL="114300" indent="0">
              <a:buNone/>
            </a:pPr>
            <a:r>
              <a:rPr lang="en-GB" sz="2400" b="1" dirty="0"/>
              <a:t>Signs:</a:t>
            </a:r>
          </a:p>
          <a:p>
            <a:pPr marL="457200" indent="-342900">
              <a:buSzPct val="75000"/>
              <a:buBlip>
                <a:blip r:embed="rId8"/>
              </a:buBlip>
            </a:pPr>
            <a:r>
              <a:rPr lang="en-GB" sz="2400" dirty="0"/>
              <a:t>Red, itchy eyes</a:t>
            </a:r>
          </a:p>
          <a:p>
            <a:pPr marL="457200" indent="-342900">
              <a:buSzPct val="75000"/>
              <a:buBlip>
                <a:blip r:embed="rId8"/>
              </a:buBlip>
            </a:pPr>
            <a:r>
              <a:rPr lang="en-GB" sz="2400" dirty="0"/>
              <a:t>Watery eyes</a:t>
            </a:r>
          </a:p>
          <a:p>
            <a:pPr marL="457200" indent="-342900">
              <a:buSzPct val="75000"/>
              <a:buBlip>
                <a:blip r:embed="rId8"/>
              </a:buBlip>
            </a:pPr>
            <a:r>
              <a:rPr lang="en-GB" sz="2400" dirty="0"/>
              <a:t>Kids rub their eyes may have stuffy nose too</a:t>
            </a:r>
          </a:p>
        </p:txBody>
      </p:sp>
      <p:pic>
        <p:nvPicPr>
          <p:cNvPr id="8" name="Google Shape;251;p35" descr="A close-up of a child with red eyes&#10;&#10;AI-generated content may be incorrect.">
            <a:extLst>
              <a:ext uri="{FF2B5EF4-FFF2-40B4-BE49-F238E27FC236}">
                <a16:creationId xmlns:a16="http://schemas.microsoft.com/office/drawing/2014/main" id="{1983E681-BF67-4D9F-8063-710707243258}"/>
              </a:ext>
            </a:extLst>
          </p:cNvPr>
          <p:cNvPicPr preferRelativeResize="0"/>
          <p:nvPr/>
        </p:nvPicPr>
        <p:blipFill rotWithShape="1">
          <a:blip r:embed="rId9">
            <a:alphaModFix/>
          </a:blip>
          <a:srcRect/>
          <a:stretch/>
        </p:blipFill>
        <p:spPr>
          <a:xfrm>
            <a:off x="7712319" y="1935774"/>
            <a:ext cx="4479681" cy="2986453"/>
          </a:xfrm>
          <a:prstGeom prst="rect">
            <a:avLst/>
          </a:prstGeom>
          <a:noFill/>
          <a:ln>
            <a:noFill/>
          </a:ln>
        </p:spPr>
      </p:pic>
      <p:grpSp>
        <p:nvGrpSpPr>
          <p:cNvPr id="31" name="Group 30">
            <a:extLst>
              <a:ext uri="{FF2B5EF4-FFF2-40B4-BE49-F238E27FC236}">
                <a16:creationId xmlns:a16="http://schemas.microsoft.com/office/drawing/2014/main" id="{B166266F-ACBA-458F-BD18-DB43F4DC5F1C}"/>
              </a:ext>
            </a:extLst>
          </p:cNvPr>
          <p:cNvGrpSpPr/>
          <p:nvPr/>
        </p:nvGrpSpPr>
        <p:grpSpPr>
          <a:xfrm>
            <a:off x="-236840" y="6675119"/>
            <a:ext cx="12708239" cy="182881"/>
            <a:chOff x="-236840" y="6675119"/>
            <a:chExt cx="12708239" cy="182881"/>
          </a:xfrm>
        </p:grpSpPr>
        <p:sp>
          <p:nvSpPr>
            <p:cNvPr id="32" name="Rectangle 31">
              <a:extLst>
                <a:ext uri="{FF2B5EF4-FFF2-40B4-BE49-F238E27FC236}">
                  <a16:creationId xmlns:a16="http://schemas.microsoft.com/office/drawing/2014/main" id="{4DCB0943-91AA-45FF-979C-2D57BFF63ECB}"/>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40167B84-FA65-4FC4-8E28-B816C48394F8}"/>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1F0C352E-338F-4A7E-A6BF-E113BE052C56}"/>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23">
            <a:hlinkClick r:id="" action="ppaction://media"/>
            <a:extLst>
              <a:ext uri="{FF2B5EF4-FFF2-40B4-BE49-F238E27FC236}">
                <a16:creationId xmlns:a16="http://schemas.microsoft.com/office/drawing/2014/main" id="{FE11427E-11AD-408C-BF1C-FCF5CDAC98CA}"/>
              </a:ext>
            </a:extLst>
          </p:cNvPr>
          <p:cNvPicPr>
            <a:picLocks noChangeAspect="1"/>
          </p:cNvPicPr>
          <p:nvPr>
            <a:audioFile r:link="rId2"/>
            <p:extLst>
              <p:ext uri="{DAA4B4D4-6D71-4841-9C94-3DE7FCFB9230}">
                <p14:media xmlns:p14="http://schemas.microsoft.com/office/powerpoint/2010/main" r:embed="rId1"/>
              </p:ext>
            </p:extLst>
          </p:nvPr>
        </p:nvPicPr>
        <p:blipFill>
          <a:blip r:embed="rId10">
            <a:extLst/>
          </a:blip>
          <a:stretch>
            <a:fillRect/>
          </a:stretch>
        </p:blipFill>
        <p:spPr>
          <a:xfrm>
            <a:off x="299307" y="6289794"/>
            <a:ext cx="158400" cy="158400"/>
          </a:xfrm>
          <a:prstGeom prst="rect">
            <a:avLst/>
          </a:prstGeom>
        </p:spPr>
      </p:pic>
      <p:pic>
        <p:nvPicPr>
          <p:cNvPr id="3" name="Slide 2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extLst>
              <a:ext uri="{BEBA8EAE-BF5A-486C-A8C5-ECC9F3942E4B}">
                <a14:imgProps xmlns:a14="http://schemas.microsoft.com/office/drawing/2010/main">
                  <a14:imgLayer r:embed="rId12">
                    <a14:imgEffect>
                      <a14:brightnessContrast bright="-40000" contrast="40000"/>
                    </a14:imgEffect>
                  </a14:imgLayer>
                </a14:imgProps>
              </a:ext>
            </a:extLst>
          </a:blip>
          <a:stretch>
            <a:fillRect/>
          </a:stretch>
        </p:blipFill>
        <p:spPr>
          <a:xfrm>
            <a:off x="295450" y="6059433"/>
            <a:ext cx="158400" cy="158400"/>
          </a:xfrm>
          <a:prstGeom prst="rect">
            <a:avLst/>
          </a:prstGeom>
        </p:spPr>
      </p:pic>
      <p:pic>
        <p:nvPicPr>
          <p:cNvPr id="24" name="Picture 23">
            <a:hlinkClick r:id="rId13"/>
            <a:extLst>
              <a:ext uri="{FF2B5EF4-FFF2-40B4-BE49-F238E27FC236}">
                <a16:creationId xmlns:a16="http://schemas.microsoft.com/office/drawing/2014/main" id="{DC793EFC-C279-4ECE-B27B-AF36778D6336}"/>
              </a:ext>
            </a:extLst>
          </p:cNvPr>
          <p:cNvPicPr>
            <a:picLocks noChangeAspect="1"/>
          </p:cNvPicPr>
          <p:nvPr/>
        </p:nvPicPr>
        <p:blipFill>
          <a:blip r:embed="rId14"/>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42902488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8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6777"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7" name="Picture 16">
            <a:extLst>
              <a:ext uri="{FF2B5EF4-FFF2-40B4-BE49-F238E27FC236}">
                <a16:creationId xmlns:a16="http://schemas.microsoft.com/office/drawing/2014/main" id="{E1414816-45D6-4B2C-97B2-96E9C6C33008}"/>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2" name="Rectangle 21">
            <a:extLst>
              <a:ext uri="{FF2B5EF4-FFF2-40B4-BE49-F238E27FC236}">
                <a16:creationId xmlns:a16="http://schemas.microsoft.com/office/drawing/2014/main" id="{A2DC686A-B512-4518-81F3-0DC1F81962EE}"/>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itle 1">
            <a:extLst>
              <a:ext uri="{FF2B5EF4-FFF2-40B4-BE49-F238E27FC236}">
                <a16:creationId xmlns:a16="http://schemas.microsoft.com/office/drawing/2014/main" id="{4FC0E497-8F56-4E91-A64A-41234003A6DB}"/>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rPr>
              <a:t>Allergic Conjunctivitis</a:t>
            </a:r>
          </a:p>
        </p:txBody>
      </p:sp>
      <p:sp>
        <p:nvSpPr>
          <p:cNvPr id="28" name="Rectangle: Rounded Corners 27">
            <a:extLst>
              <a:ext uri="{FF2B5EF4-FFF2-40B4-BE49-F238E27FC236}">
                <a16:creationId xmlns:a16="http://schemas.microsoft.com/office/drawing/2014/main" id="{7251988C-ED36-4203-A1FF-E3ECB4671542}"/>
              </a:ext>
            </a:extLst>
          </p:cNvPr>
          <p:cNvSpPr/>
          <p:nvPr/>
        </p:nvSpPr>
        <p:spPr>
          <a:xfrm>
            <a:off x="374650" y="1837556"/>
            <a:ext cx="6978650" cy="3182889"/>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BAFCFDB7-4C2E-4C6F-8B38-EB2C02C1483D}"/>
              </a:ext>
            </a:extLst>
          </p:cNvPr>
          <p:cNvSpPr/>
          <p:nvPr/>
        </p:nvSpPr>
        <p:spPr>
          <a:xfrm>
            <a:off x="583467" y="1967062"/>
            <a:ext cx="6561016" cy="2923877"/>
          </a:xfrm>
          <a:prstGeom prst="rect">
            <a:avLst/>
          </a:prstGeom>
        </p:spPr>
        <p:txBody>
          <a:bodyPr wrap="square">
            <a:spAutoFit/>
          </a:bodyPr>
          <a:lstStyle/>
          <a:p>
            <a:pPr marL="114300" indent="0">
              <a:buNone/>
            </a:pPr>
            <a:r>
              <a:rPr lang="en-GB" sz="2400" b="1" dirty="0"/>
              <a:t>Treatment:</a:t>
            </a:r>
          </a:p>
          <a:p>
            <a:pPr marL="571500" indent="-457200">
              <a:buSzPct val="75000"/>
              <a:buBlip>
                <a:blip r:embed="rId8"/>
              </a:buBlip>
            </a:pPr>
            <a:r>
              <a:rPr lang="en-GB" sz="2400" dirty="0"/>
              <a:t>Cool compress.</a:t>
            </a:r>
          </a:p>
          <a:p>
            <a:pPr marL="571500" indent="-457200">
              <a:buSzPct val="75000"/>
              <a:buBlip>
                <a:blip r:embed="rId8"/>
              </a:buBlip>
            </a:pPr>
            <a:r>
              <a:rPr lang="en-GB" sz="2400" dirty="0"/>
              <a:t>Artificial tears.</a:t>
            </a:r>
          </a:p>
          <a:p>
            <a:pPr marL="571500" indent="-457200">
              <a:buSzPct val="75000"/>
              <a:buBlip>
                <a:blip r:embed="rId8"/>
              </a:buBlip>
            </a:pPr>
            <a:r>
              <a:rPr lang="en-GB" sz="2400" dirty="0"/>
              <a:t>Allergy drop (antihistamine) or steroid.</a:t>
            </a:r>
            <a:endParaRPr lang="en-GB" sz="1600" dirty="0"/>
          </a:p>
          <a:p>
            <a:pPr marL="114300" indent="0">
              <a:buNone/>
            </a:pPr>
            <a:endParaRPr lang="en-GB" sz="1600" dirty="0"/>
          </a:p>
          <a:p>
            <a:pPr lvl="0"/>
            <a:r>
              <a:rPr lang="en-GB" sz="2400" b="1" dirty="0">
                <a:solidFill>
                  <a:schemeClr val="dk1"/>
                </a:solidFill>
              </a:rPr>
              <a:t>✅ Kid tip: Stay away from what causes allergy.</a:t>
            </a:r>
            <a:endParaRPr lang="en-GB" sz="2400" b="1" dirty="0"/>
          </a:p>
          <a:p>
            <a:pPr lvl="0"/>
            <a:r>
              <a:rPr lang="en-GB" sz="2400" b="1" dirty="0">
                <a:solidFill>
                  <a:schemeClr val="dk1"/>
                </a:solidFill>
              </a:rPr>
              <a:t>Wash hands and face after playing outside.</a:t>
            </a:r>
            <a:endParaRPr lang="en-GB" sz="2400" dirty="0"/>
          </a:p>
        </p:txBody>
      </p:sp>
      <p:pic>
        <p:nvPicPr>
          <p:cNvPr id="3" name="Picture 2">
            <a:extLst>
              <a:ext uri="{FF2B5EF4-FFF2-40B4-BE49-F238E27FC236}">
                <a16:creationId xmlns:a16="http://schemas.microsoft.com/office/drawing/2014/main" id="{22B0A875-9F25-4487-912E-2207ED8FC099}"/>
              </a:ext>
            </a:extLst>
          </p:cNvPr>
          <p:cNvPicPr>
            <a:picLocks noChangeAspect="1"/>
          </p:cNvPicPr>
          <p:nvPr/>
        </p:nvPicPr>
        <p:blipFill>
          <a:blip r:embed="rId9"/>
          <a:stretch>
            <a:fillRect/>
          </a:stretch>
        </p:blipFill>
        <p:spPr>
          <a:xfrm>
            <a:off x="7715113" y="1935958"/>
            <a:ext cx="4476887" cy="2986084"/>
          </a:xfrm>
          <a:prstGeom prst="rect">
            <a:avLst/>
          </a:prstGeom>
        </p:spPr>
      </p:pic>
      <p:sp>
        <p:nvSpPr>
          <p:cNvPr id="19" name="Rectangle: Rounded Corners 18">
            <a:extLst>
              <a:ext uri="{FF2B5EF4-FFF2-40B4-BE49-F238E27FC236}">
                <a16:creationId xmlns:a16="http://schemas.microsoft.com/office/drawing/2014/main" id="{52607307-98D3-47FC-AC82-28980D152F61}"/>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ectangle 19">
            <a:extLst>
              <a:ext uri="{FF2B5EF4-FFF2-40B4-BE49-F238E27FC236}">
                <a16:creationId xmlns:a16="http://schemas.microsoft.com/office/drawing/2014/main" id="{3FCA6752-508A-4E8B-8F67-0B6C84F462EF}"/>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1" name="Rectangle 20">
            <a:extLst>
              <a:ext uri="{FF2B5EF4-FFF2-40B4-BE49-F238E27FC236}">
                <a16:creationId xmlns:a16="http://schemas.microsoft.com/office/drawing/2014/main" id="{B65E285E-141D-41AC-826E-5E8563DD0DF5}"/>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30" name="Group 29">
            <a:extLst>
              <a:ext uri="{FF2B5EF4-FFF2-40B4-BE49-F238E27FC236}">
                <a16:creationId xmlns:a16="http://schemas.microsoft.com/office/drawing/2014/main" id="{2F297132-AC04-4A38-8543-16393F04F5AF}"/>
              </a:ext>
            </a:extLst>
          </p:cNvPr>
          <p:cNvGrpSpPr/>
          <p:nvPr/>
        </p:nvGrpSpPr>
        <p:grpSpPr>
          <a:xfrm>
            <a:off x="-236840" y="6675119"/>
            <a:ext cx="12708239" cy="182881"/>
            <a:chOff x="-236840" y="6675119"/>
            <a:chExt cx="12708239" cy="182881"/>
          </a:xfrm>
        </p:grpSpPr>
        <p:sp>
          <p:nvSpPr>
            <p:cNvPr id="31" name="Rectangle 30">
              <a:extLst>
                <a:ext uri="{FF2B5EF4-FFF2-40B4-BE49-F238E27FC236}">
                  <a16:creationId xmlns:a16="http://schemas.microsoft.com/office/drawing/2014/main" id="{7771A779-020C-409A-B116-F2B46AE27321}"/>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Parallelogram 31">
              <a:extLst>
                <a:ext uri="{FF2B5EF4-FFF2-40B4-BE49-F238E27FC236}">
                  <a16:creationId xmlns:a16="http://schemas.microsoft.com/office/drawing/2014/main" id="{AE3A2C86-E334-4308-9076-F142FE17AF93}"/>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4A4CA889-7904-45FD-AD52-94603051D89E}"/>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24">
            <a:hlinkClick r:id="" action="ppaction://media"/>
            <a:extLst>
              <a:ext uri="{FF2B5EF4-FFF2-40B4-BE49-F238E27FC236}">
                <a16:creationId xmlns:a16="http://schemas.microsoft.com/office/drawing/2014/main" id="{9A3354B1-E611-4EC8-928D-FA8BBF66D5C9}"/>
              </a:ext>
            </a:extLst>
          </p:cNvPr>
          <p:cNvPicPr>
            <a:picLocks noChangeAspect="1"/>
          </p:cNvPicPr>
          <p:nvPr>
            <a:audioFile r:link="rId2"/>
            <p:extLst>
              <p:ext uri="{DAA4B4D4-6D71-4841-9C94-3DE7FCFB9230}">
                <p14:media xmlns:p14="http://schemas.microsoft.com/office/powerpoint/2010/main" r:embed="rId1"/>
              </p:ext>
            </p:extLst>
          </p:nvPr>
        </p:nvPicPr>
        <p:blipFill>
          <a:blip r:embed="rId10">
            <a:extLst/>
          </a:blip>
          <a:stretch>
            <a:fillRect/>
          </a:stretch>
        </p:blipFill>
        <p:spPr>
          <a:xfrm>
            <a:off x="299307" y="6289794"/>
            <a:ext cx="158400" cy="158400"/>
          </a:xfrm>
          <a:prstGeom prst="rect">
            <a:avLst/>
          </a:prstGeom>
        </p:spPr>
      </p:pic>
      <p:pic>
        <p:nvPicPr>
          <p:cNvPr id="4" name="Slide 2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extLst>
              <a:ext uri="{BEBA8EAE-BF5A-486C-A8C5-ECC9F3942E4B}">
                <a14:imgProps xmlns:a14="http://schemas.microsoft.com/office/drawing/2010/main">
                  <a14:imgLayer r:embed="rId12">
                    <a14:imgEffect>
                      <a14:brightnessContrast bright="-40000" contrast="40000"/>
                    </a14:imgEffect>
                  </a14:imgLayer>
                </a14:imgProps>
              </a:ext>
            </a:extLst>
          </a:blip>
          <a:stretch>
            <a:fillRect/>
          </a:stretch>
        </p:blipFill>
        <p:spPr>
          <a:xfrm>
            <a:off x="299307" y="6059433"/>
            <a:ext cx="158400" cy="158400"/>
          </a:xfrm>
          <a:prstGeom prst="rect">
            <a:avLst/>
          </a:prstGeom>
        </p:spPr>
      </p:pic>
      <p:pic>
        <p:nvPicPr>
          <p:cNvPr id="23" name="Picture 22">
            <a:hlinkClick r:id="rId13"/>
            <a:extLst>
              <a:ext uri="{FF2B5EF4-FFF2-40B4-BE49-F238E27FC236}">
                <a16:creationId xmlns:a16="http://schemas.microsoft.com/office/drawing/2014/main" id="{3B8B8B47-D244-483E-98AD-22EC3F974AF1}"/>
              </a:ext>
            </a:extLst>
          </p:cNvPr>
          <p:cNvPicPr>
            <a:picLocks noChangeAspect="1"/>
          </p:cNvPicPr>
          <p:nvPr/>
        </p:nvPicPr>
        <p:blipFill>
          <a:blip r:embed="rId14"/>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746332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89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8582"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8" name="Picture 17">
            <a:extLst>
              <a:ext uri="{FF2B5EF4-FFF2-40B4-BE49-F238E27FC236}">
                <a16:creationId xmlns:a16="http://schemas.microsoft.com/office/drawing/2014/main" id="{82DFFF05-76F6-4136-BE4A-2D39C27AD7E0}"/>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0FA730CE-20C4-43EF-9806-5C4A71723A9F}"/>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itle 1">
            <a:extLst>
              <a:ext uri="{FF2B5EF4-FFF2-40B4-BE49-F238E27FC236}">
                <a16:creationId xmlns:a16="http://schemas.microsoft.com/office/drawing/2014/main" id="{4FC0E497-8F56-4E91-A64A-41234003A6DB}"/>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err="1">
                <a:solidFill>
                  <a:schemeClr val="tx1"/>
                </a:solidFill>
                <a:latin typeface="Barlow SemiBold" panose="00000700000000000000" pitchFamily="2" charset="0"/>
              </a:rPr>
              <a:t>Stye</a:t>
            </a:r>
            <a:r>
              <a:rPr lang="en-US" sz="4000" dirty="0">
                <a:solidFill>
                  <a:schemeClr val="tx1"/>
                </a:solidFill>
                <a:latin typeface="Barlow SemiBold" panose="00000700000000000000" pitchFamily="2" charset="0"/>
              </a:rPr>
              <a:t> (Hordeolum)</a:t>
            </a:r>
          </a:p>
        </p:txBody>
      </p:sp>
      <p:sp>
        <p:nvSpPr>
          <p:cNvPr id="20" name="Rectangle: Rounded Corners 19">
            <a:extLst>
              <a:ext uri="{FF2B5EF4-FFF2-40B4-BE49-F238E27FC236}">
                <a16:creationId xmlns:a16="http://schemas.microsoft.com/office/drawing/2014/main" id="{048C1DE6-9B6A-45F7-BE6F-BE4811A20E3E}"/>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44A09F94-8198-4661-91A1-C24AC0532550}"/>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2" name="Rectangle 21">
            <a:extLst>
              <a:ext uri="{FF2B5EF4-FFF2-40B4-BE49-F238E27FC236}">
                <a16:creationId xmlns:a16="http://schemas.microsoft.com/office/drawing/2014/main" id="{189AC61D-0107-4F3B-84EC-57965A34B290}"/>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sp>
        <p:nvSpPr>
          <p:cNvPr id="29" name="Rectangle: Rounded Corners 28">
            <a:extLst>
              <a:ext uri="{FF2B5EF4-FFF2-40B4-BE49-F238E27FC236}">
                <a16:creationId xmlns:a16="http://schemas.microsoft.com/office/drawing/2014/main" id="{26C0D006-7BFB-4F33-9378-37AB66556DC5}"/>
              </a:ext>
            </a:extLst>
          </p:cNvPr>
          <p:cNvSpPr/>
          <p:nvPr/>
        </p:nvSpPr>
        <p:spPr>
          <a:xfrm>
            <a:off x="374650" y="1510596"/>
            <a:ext cx="6978650" cy="3836808"/>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BAFCFDB7-4C2E-4C6F-8B38-EB2C02C1483D}"/>
              </a:ext>
            </a:extLst>
          </p:cNvPr>
          <p:cNvSpPr/>
          <p:nvPr/>
        </p:nvSpPr>
        <p:spPr>
          <a:xfrm>
            <a:off x="579143" y="1628507"/>
            <a:ext cx="6569665" cy="3600986"/>
          </a:xfrm>
          <a:prstGeom prst="rect">
            <a:avLst/>
          </a:prstGeom>
        </p:spPr>
        <p:txBody>
          <a:bodyPr wrap="square">
            <a:spAutoFit/>
          </a:bodyPr>
          <a:lstStyle/>
          <a:p>
            <a:pPr marL="114300" indent="0">
              <a:buNone/>
            </a:pPr>
            <a:r>
              <a:rPr lang="en-GB" sz="2400" dirty="0"/>
              <a:t>A small red bump on the eyelid (like a pimple).</a:t>
            </a:r>
          </a:p>
          <a:p>
            <a:pPr marL="114300" indent="0">
              <a:buNone/>
            </a:pPr>
            <a:r>
              <a:rPr lang="en-GB" sz="2400" dirty="0"/>
              <a:t>Caused by a blocked eyelash gland.</a:t>
            </a:r>
            <a:endParaRPr lang="en-GB" sz="1600" dirty="0"/>
          </a:p>
          <a:p>
            <a:pPr marL="114300" indent="0">
              <a:buNone/>
            </a:pPr>
            <a:endParaRPr lang="en-GB" sz="1600" b="1" dirty="0"/>
          </a:p>
          <a:p>
            <a:pPr marL="114300" indent="0">
              <a:buNone/>
            </a:pPr>
            <a:r>
              <a:rPr lang="en-GB" sz="2400" b="1" dirty="0"/>
              <a:t>Signs:</a:t>
            </a:r>
          </a:p>
          <a:p>
            <a:pPr marL="457200" indent="-342900">
              <a:buSzPct val="75000"/>
              <a:buBlip>
                <a:blip r:embed="rId8"/>
              </a:buBlip>
            </a:pPr>
            <a:r>
              <a:rPr lang="en-GB" sz="2400" dirty="0"/>
              <a:t>Swollen, sore eyelid.</a:t>
            </a:r>
          </a:p>
          <a:p>
            <a:pPr marL="457200" indent="-342900">
              <a:buSzPct val="75000"/>
              <a:buBlip>
                <a:blip r:embed="rId8"/>
              </a:buBlip>
            </a:pPr>
            <a:r>
              <a:rPr lang="en-GB" sz="2400" dirty="0"/>
              <a:t>Pus or crust.</a:t>
            </a:r>
            <a:endParaRPr lang="en-GB" sz="1600" dirty="0"/>
          </a:p>
          <a:p>
            <a:pPr marL="400050" indent="-285750">
              <a:buBlip>
                <a:blip r:embed="rId9"/>
              </a:buBlip>
            </a:pPr>
            <a:endParaRPr lang="en-GB" sz="1600" b="1" dirty="0"/>
          </a:p>
          <a:p>
            <a:pPr marL="114300"/>
            <a:r>
              <a:rPr lang="en-GB" sz="2400" b="1" dirty="0"/>
              <a:t>Treatment:</a:t>
            </a:r>
          </a:p>
          <a:p>
            <a:pPr marL="457200" indent="-342900">
              <a:buSzPct val="75000"/>
              <a:buBlip>
                <a:blip r:embed="rId8"/>
              </a:buBlip>
            </a:pPr>
            <a:r>
              <a:rPr lang="en-GB" sz="2400" dirty="0"/>
              <a:t>Warm compress.</a:t>
            </a:r>
          </a:p>
          <a:p>
            <a:pPr marL="457200" indent="-342900">
              <a:buSzPct val="75000"/>
              <a:buBlip>
                <a:blip r:embed="rId8"/>
              </a:buBlip>
            </a:pPr>
            <a:r>
              <a:rPr lang="en-GB" sz="2400" dirty="0"/>
              <a:t>Sometimes antibiotic ointment.</a:t>
            </a:r>
            <a:endParaRPr lang="en-GB" sz="2400" b="1" dirty="0"/>
          </a:p>
        </p:txBody>
      </p:sp>
      <p:pic>
        <p:nvPicPr>
          <p:cNvPr id="8" name="Google Shape;282;p39" descr="Close-up of a child's face with a teary eye&#10;&#10;AI-generated content may be incorrect.">
            <a:extLst>
              <a:ext uri="{FF2B5EF4-FFF2-40B4-BE49-F238E27FC236}">
                <a16:creationId xmlns:a16="http://schemas.microsoft.com/office/drawing/2014/main" id="{FBAD6227-AFF8-41F7-AF13-611E5B548AF2}"/>
              </a:ext>
            </a:extLst>
          </p:cNvPr>
          <p:cNvPicPr preferRelativeResize="0"/>
          <p:nvPr/>
        </p:nvPicPr>
        <p:blipFill rotWithShape="1">
          <a:blip r:embed="rId10">
            <a:alphaModFix/>
            <a:extLst>
              <a:ext uri="{28A0092B-C50C-407E-A947-70E740481C1C}">
                <a14:useLocalDpi xmlns:a14="http://schemas.microsoft.com/office/drawing/2010/main"/>
              </a:ext>
            </a:extLst>
          </a:blip>
          <a:srcRect/>
          <a:stretch/>
        </p:blipFill>
        <p:spPr>
          <a:xfrm>
            <a:off x="7715113" y="1921693"/>
            <a:ext cx="4476887" cy="3014614"/>
          </a:xfrm>
          <a:prstGeom prst="rect">
            <a:avLst/>
          </a:prstGeom>
          <a:noFill/>
          <a:ln>
            <a:noFill/>
          </a:ln>
        </p:spPr>
      </p:pic>
      <p:grpSp>
        <p:nvGrpSpPr>
          <p:cNvPr id="31" name="Group 30">
            <a:extLst>
              <a:ext uri="{FF2B5EF4-FFF2-40B4-BE49-F238E27FC236}">
                <a16:creationId xmlns:a16="http://schemas.microsoft.com/office/drawing/2014/main" id="{AF40646D-9E1D-4EDE-80CC-F22B3D234F7F}"/>
              </a:ext>
            </a:extLst>
          </p:cNvPr>
          <p:cNvGrpSpPr/>
          <p:nvPr/>
        </p:nvGrpSpPr>
        <p:grpSpPr>
          <a:xfrm>
            <a:off x="-236840" y="6675119"/>
            <a:ext cx="12708239" cy="182881"/>
            <a:chOff x="-236840" y="6675119"/>
            <a:chExt cx="12708239" cy="182881"/>
          </a:xfrm>
        </p:grpSpPr>
        <p:sp>
          <p:nvSpPr>
            <p:cNvPr id="32" name="Rectangle 31">
              <a:extLst>
                <a:ext uri="{FF2B5EF4-FFF2-40B4-BE49-F238E27FC236}">
                  <a16:creationId xmlns:a16="http://schemas.microsoft.com/office/drawing/2014/main" id="{43A67C8C-FD64-4005-8968-8D8C555A5104}"/>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97B5DA69-ECE7-4D2D-A9E3-5ACE54275277}"/>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D224400E-83FC-46A4-A41F-33F180FA73ED}"/>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25">
            <a:hlinkClick r:id="" action="ppaction://media"/>
            <a:extLst>
              <a:ext uri="{FF2B5EF4-FFF2-40B4-BE49-F238E27FC236}">
                <a16:creationId xmlns:a16="http://schemas.microsoft.com/office/drawing/2014/main" id="{E2590EC1-38C1-4001-8530-621AEB73B05A}"/>
              </a:ext>
            </a:extLst>
          </p:cNvPr>
          <p:cNvPicPr>
            <a:picLocks noChangeAspect="1"/>
          </p:cNvPicPr>
          <p:nvPr>
            <a:audioFile r:link="rId2"/>
            <p:extLst>
              <p:ext uri="{DAA4B4D4-6D71-4841-9C94-3DE7FCFB9230}">
                <p14:media xmlns:p14="http://schemas.microsoft.com/office/powerpoint/2010/main" r:embed="rId1"/>
              </p:ext>
            </p:extLst>
          </p:nvPr>
        </p:nvPicPr>
        <p:blipFill>
          <a:blip r:embed="rId11">
            <a:extLst/>
          </a:blip>
          <a:stretch>
            <a:fillRect/>
          </a:stretch>
        </p:blipFill>
        <p:spPr>
          <a:xfrm>
            <a:off x="299307" y="6289794"/>
            <a:ext cx="158400" cy="158400"/>
          </a:xfrm>
          <a:prstGeom prst="rect">
            <a:avLst/>
          </a:prstGeom>
        </p:spPr>
      </p:pic>
      <p:pic>
        <p:nvPicPr>
          <p:cNvPr id="3" name="Slide 2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extLst>
              <a:ext uri="{BEBA8EAE-BF5A-486C-A8C5-ECC9F3942E4B}">
                <a14:imgProps xmlns:a14="http://schemas.microsoft.com/office/drawing/2010/main">
                  <a14:imgLayer r:embed="rId13">
                    <a14:imgEffect>
                      <a14:brightnessContrast bright="-40000" contrast="40000"/>
                    </a14:imgEffect>
                  </a14:imgLayer>
                </a14:imgProps>
              </a:ext>
            </a:extLst>
          </a:blip>
          <a:stretch>
            <a:fillRect/>
          </a:stretch>
        </p:blipFill>
        <p:spPr>
          <a:xfrm>
            <a:off x="299307" y="6059433"/>
            <a:ext cx="158400" cy="158400"/>
          </a:xfrm>
          <a:prstGeom prst="rect">
            <a:avLst/>
          </a:prstGeom>
        </p:spPr>
      </p:pic>
      <p:pic>
        <p:nvPicPr>
          <p:cNvPr id="24" name="Picture 23">
            <a:hlinkClick r:id="rId14"/>
            <a:extLst>
              <a:ext uri="{FF2B5EF4-FFF2-40B4-BE49-F238E27FC236}">
                <a16:creationId xmlns:a16="http://schemas.microsoft.com/office/drawing/2014/main" id="{C4802663-F5C8-4DDB-82DB-DA4D8E60A700}"/>
              </a:ext>
            </a:extLst>
          </p:cNvPr>
          <p:cNvPicPr>
            <a:picLocks noChangeAspect="1"/>
          </p:cNvPicPr>
          <p:nvPr/>
        </p:nvPicPr>
        <p:blipFill>
          <a:blip r:embed="rId15"/>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6650562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246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8331"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9" name="Picture 18">
            <a:extLst>
              <a:ext uri="{FF2B5EF4-FFF2-40B4-BE49-F238E27FC236}">
                <a16:creationId xmlns:a16="http://schemas.microsoft.com/office/drawing/2014/main" id="{ACC73A22-8A35-4377-B0EC-FC140DE0CC6D}"/>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B65F2AC0-0C08-4A27-95E7-3018A627D8AC}"/>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1" name="Google Shape;267;p37" descr="A child with his mouth open&#10;&#10;AI-generated content may be incorrect.">
            <a:extLst>
              <a:ext uri="{FF2B5EF4-FFF2-40B4-BE49-F238E27FC236}">
                <a16:creationId xmlns:a16="http://schemas.microsoft.com/office/drawing/2014/main" id="{F4F20A03-5D84-4417-9730-01CBCB256791}"/>
              </a:ext>
            </a:extLst>
          </p:cNvPr>
          <p:cNvPicPr preferRelativeResize="0"/>
          <p:nvPr/>
        </p:nvPicPr>
        <p:blipFill rotWithShape="1">
          <a:blip r:embed="rId8">
            <a:alphaModFix/>
            <a:extLst>
              <a:ext uri="{28A0092B-C50C-407E-A947-70E740481C1C}">
                <a14:useLocalDpi xmlns:a14="http://schemas.microsoft.com/office/drawing/2010/main"/>
              </a:ext>
            </a:extLst>
          </a:blip>
          <a:srcRect/>
          <a:stretch/>
        </p:blipFill>
        <p:spPr>
          <a:xfrm>
            <a:off x="7737867" y="1901242"/>
            <a:ext cx="4454133" cy="3014613"/>
          </a:xfrm>
          <a:prstGeom prst="rect">
            <a:avLst/>
          </a:prstGeom>
          <a:noFill/>
          <a:ln>
            <a:noFill/>
          </a:ln>
        </p:spPr>
      </p:pic>
      <p:sp>
        <p:nvSpPr>
          <p:cNvPr id="30" name="Rectangle: Rounded Corners 29">
            <a:extLst>
              <a:ext uri="{FF2B5EF4-FFF2-40B4-BE49-F238E27FC236}">
                <a16:creationId xmlns:a16="http://schemas.microsoft.com/office/drawing/2014/main" id="{D6BC793D-71EB-4FEA-8614-57A0F0E72819}"/>
              </a:ext>
            </a:extLst>
          </p:cNvPr>
          <p:cNvSpPr/>
          <p:nvPr/>
        </p:nvSpPr>
        <p:spPr>
          <a:xfrm>
            <a:off x="374650" y="1699828"/>
            <a:ext cx="6978650" cy="3458344"/>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BAFCFDB7-4C2E-4C6F-8B38-EB2C02C1483D}"/>
              </a:ext>
            </a:extLst>
          </p:cNvPr>
          <p:cNvSpPr/>
          <p:nvPr/>
        </p:nvSpPr>
        <p:spPr>
          <a:xfrm>
            <a:off x="565150" y="1813173"/>
            <a:ext cx="6597650" cy="3170099"/>
          </a:xfrm>
          <a:prstGeom prst="rect">
            <a:avLst/>
          </a:prstGeom>
        </p:spPr>
        <p:txBody>
          <a:bodyPr wrap="square">
            <a:spAutoFit/>
          </a:bodyPr>
          <a:lstStyle/>
          <a:p>
            <a:pPr marL="114300" indent="0">
              <a:buNone/>
            </a:pPr>
            <a:r>
              <a:rPr lang="en-GB" sz="2400" dirty="0"/>
              <a:t>Upper eyelid droops down over the eye.</a:t>
            </a:r>
          </a:p>
          <a:p>
            <a:pPr marL="114300" indent="0">
              <a:buNone/>
            </a:pPr>
            <a:r>
              <a:rPr lang="en-GB" sz="2400" dirty="0"/>
              <a:t>Can block vision if severe.</a:t>
            </a:r>
            <a:endParaRPr lang="en-GB" sz="1600" dirty="0"/>
          </a:p>
          <a:p>
            <a:pPr marL="114300" indent="0">
              <a:buNone/>
            </a:pPr>
            <a:endParaRPr lang="en-GB" sz="1600" dirty="0"/>
          </a:p>
          <a:p>
            <a:pPr marL="114300" indent="0">
              <a:buNone/>
            </a:pPr>
            <a:r>
              <a:rPr lang="en-GB" sz="2400" b="1" dirty="0"/>
              <a:t>Signs:</a:t>
            </a:r>
          </a:p>
          <a:p>
            <a:pPr marL="457200" indent="-342900">
              <a:buSzPct val="75000"/>
              <a:buBlip>
                <a:blip r:embed="rId9"/>
              </a:buBlip>
            </a:pPr>
            <a:r>
              <a:rPr lang="en-GB" sz="2400" dirty="0"/>
              <a:t>Eyelid covers part of pupil.</a:t>
            </a:r>
          </a:p>
          <a:p>
            <a:pPr marL="457200" indent="-342900">
              <a:buSzPct val="75000"/>
              <a:buBlip>
                <a:blip r:embed="rId9"/>
              </a:buBlip>
            </a:pPr>
            <a:r>
              <a:rPr lang="en-GB" sz="2400" dirty="0"/>
              <a:t>Child tilts head back to see better.</a:t>
            </a:r>
            <a:endParaRPr lang="en-GB" sz="1600" dirty="0"/>
          </a:p>
          <a:p>
            <a:pPr marL="400050" indent="-285750">
              <a:buBlip>
                <a:blip r:embed="rId10"/>
              </a:buBlip>
            </a:pPr>
            <a:endParaRPr lang="en-GB" sz="1600" dirty="0"/>
          </a:p>
          <a:p>
            <a:pPr marL="114300"/>
            <a:r>
              <a:rPr lang="en-GB" sz="2400" b="1" dirty="0"/>
              <a:t>Treatment:</a:t>
            </a:r>
          </a:p>
          <a:p>
            <a:pPr marL="457200" indent="-342900">
              <a:buSzPct val="75000"/>
              <a:buBlip>
                <a:blip r:embed="rId9"/>
              </a:buBlip>
            </a:pPr>
            <a:r>
              <a:rPr lang="en-GB" sz="2400" dirty="0"/>
              <a:t>May need eyelid surgery if vision is blocked.</a:t>
            </a:r>
          </a:p>
        </p:txBody>
      </p:sp>
      <p:sp>
        <p:nvSpPr>
          <p:cNvPr id="10" name="Title 1">
            <a:extLst>
              <a:ext uri="{FF2B5EF4-FFF2-40B4-BE49-F238E27FC236}">
                <a16:creationId xmlns:a16="http://schemas.microsoft.com/office/drawing/2014/main" id="{4FC0E497-8F56-4E91-A64A-41234003A6DB}"/>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rPr>
              <a:t>Ptosis (Droopy Eyelid)</a:t>
            </a:r>
          </a:p>
        </p:txBody>
      </p:sp>
      <p:sp>
        <p:nvSpPr>
          <p:cNvPr id="21" name="Rectangle: Rounded Corners 20">
            <a:extLst>
              <a:ext uri="{FF2B5EF4-FFF2-40B4-BE49-F238E27FC236}">
                <a16:creationId xmlns:a16="http://schemas.microsoft.com/office/drawing/2014/main" id="{8B9B7A36-901F-42E1-879A-40B63B5860AB}"/>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Rectangle 21">
            <a:extLst>
              <a:ext uri="{FF2B5EF4-FFF2-40B4-BE49-F238E27FC236}">
                <a16:creationId xmlns:a16="http://schemas.microsoft.com/office/drawing/2014/main" id="{99E12C0C-2231-4D92-A313-A6C4C9D6D927}"/>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3" name="Rectangle 22">
            <a:extLst>
              <a:ext uri="{FF2B5EF4-FFF2-40B4-BE49-F238E27FC236}">
                <a16:creationId xmlns:a16="http://schemas.microsoft.com/office/drawing/2014/main" id="{59BBD730-7E0B-4A12-8014-9C37123DE329}"/>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32" name="Group 31">
            <a:extLst>
              <a:ext uri="{FF2B5EF4-FFF2-40B4-BE49-F238E27FC236}">
                <a16:creationId xmlns:a16="http://schemas.microsoft.com/office/drawing/2014/main" id="{5A394833-E0D9-457C-B950-7480D11197CC}"/>
              </a:ext>
            </a:extLst>
          </p:cNvPr>
          <p:cNvGrpSpPr/>
          <p:nvPr/>
        </p:nvGrpSpPr>
        <p:grpSpPr>
          <a:xfrm>
            <a:off x="-236840" y="6675119"/>
            <a:ext cx="12708239" cy="182881"/>
            <a:chOff x="-236840" y="6675119"/>
            <a:chExt cx="12708239" cy="182881"/>
          </a:xfrm>
        </p:grpSpPr>
        <p:sp>
          <p:nvSpPr>
            <p:cNvPr id="33" name="Rectangle 32">
              <a:extLst>
                <a:ext uri="{FF2B5EF4-FFF2-40B4-BE49-F238E27FC236}">
                  <a16:creationId xmlns:a16="http://schemas.microsoft.com/office/drawing/2014/main" id="{5180F272-C465-402D-A2D6-1BBDFADE5D87}"/>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FF4A6342-E46C-484D-93A7-B4762332D98B}"/>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5" name="Parallelogram 34">
              <a:extLst>
                <a:ext uri="{FF2B5EF4-FFF2-40B4-BE49-F238E27FC236}">
                  <a16:creationId xmlns:a16="http://schemas.microsoft.com/office/drawing/2014/main" id="{DB1CFBE6-CD0D-4C5A-8C91-2CF2C2CD62AE}"/>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26">
            <a:hlinkClick r:id="" action="ppaction://media"/>
            <a:extLst>
              <a:ext uri="{FF2B5EF4-FFF2-40B4-BE49-F238E27FC236}">
                <a16:creationId xmlns:a16="http://schemas.microsoft.com/office/drawing/2014/main" id="{CCB18723-E5AE-4508-AD66-D87D30205F7F}"/>
              </a:ext>
            </a:extLst>
          </p:cNvPr>
          <p:cNvPicPr>
            <a:picLocks noChangeAspect="1"/>
          </p:cNvPicPr>
          <p:nvPr>
            <a:audioFile r:link="rId2"/>
            <p:extLst>
              <p:ext uri="{DAA4B4D4-6D71-4841-9C94-3DE7FCFB9230}">
                <p14:media xmlns:p14="http://schemas.microsoft.com/office/powerpoint/2010/main" r:embed="rId1"/>
              </p:ext>
            </p:extLst>
          </p:nvPr>
        </p:nvPicPr>
        <p:blipFill>
          <a:blip r:embed="rId11">
            <a:extLst/>
          </a:blip>
          <a:stretch>
            <a:fillRect/>
          </a:stretch>
        </p:blipFill>
        <p:spPr>
          <a:xfrm>
            <a:off x="299307" y="6289794"/>
            <a:ext cx="158400" cy="158400"/>
          </a:xfrm>
          <a:prstGeom prst="rect">
            <a:avLst/>
          </a:prstGeom>
        </p:spPr>
      </p:pic>
      <p:pic>
        <p:nvPicPr>
          <p:cNvPr id="3" name="Slide 2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extLst>
              <a:ext uri="{BEBA8EAE-BF5A-486C-A8C5-ECC9F3942E4B}">
                <a14:imgProps xmlns:a14="http://schemas.microsoft.com/office/drawing/2010/main">
                  <a14:imgLayer r:embed="rId13">
                    <a14:imgEffect>
                      <a14:brightnessContrast bright="-40000" contrast="40000"/>
                    </a14:imgEffect>
                  </a14:imgLayer>
                </a14:imgProps>
              </a:ext>
            </a:extLst>
          </a:blip>
          <a:stretch>
            <a:fillRect/>
          </a:stretch>
        </p:blipFill>
        <p:spPr>
          <a:xfrm>
            <a:off x="299307" y="6059433"/>
            <a:ext cx="158400" cy="158400"/>
          </a:xfrm>
          <a:prstGeom prst="rect">
            <a:avLst/>
          </a:prstGeom>
        </p:spPr>
      </p:pic>
      <p:pic>
        <p:nvPicPr>
          <p:cNvPr id="25" name="Picture 24">
            <a:hlinkClick r:id="rId14"/>
            <a:extLst>
              <a:ext uri="{FF2B5EF4-FFF2-40B4-BE49-F238E27FC236}">
                <a16:creationId xmlns:a16="http://schemas.microsoft.com/office/drawing/2014/main" id="{F40FF07A-85EB-42C9-A047-943557FBEDE1}"/>
              </a:ext>
            </a:extLst>
          </p:cNvPr>
          <p:cNvPicPr>
            <a:picLocks noChangeAspect="1"/>
          </p:cNvPicPr>
          <p:nvPr/>
        </p:nvPicPr>
        <p:blipFill>
          <a:blip r:embed="rId15"/>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37439476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267"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5771"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8" name="Picture 17">
            <a:extLst>
              <a:ext uri="{FF2B5EF4-FFF2-40B4-BE49-F238E27FC236}">
                <a16:creationId xmlns:a16="http://schemas.microsoft.com/office/drawing/2014/main" id="{232F47C2-E9E8-42C7-9499-1722ABCE2337}"/>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275522E4-5C03-4953-B04C-AC45EFFF041F}"/>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itle 1">
            <a:extLst>
              <a:ext uri="{FF2B5EF4-FFF2-40B4-BE49-F238E27FC236}">
                <a16:creationId xmlns:a16="http://schemas.microsoft.com/office/drawing/2014/main" id="{4FC0E497-8F56-4E91-A64A-41234003A6DB}"/>
              </a:ext>
            </a:extLst>
          </p:cNvPr>
          <p:cNvSpPr txBox="1">
            <a:spLocks/>
          </p:cNvSpPr>
          <p:nvPr/>
        </p:nvSpPr>
        <p:spPr>
          <a:xfrm>
            <a:off x="383584" y="433615"/>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rPr>
              <a:t>Cloudy Eye (Cataract)</a:t>
            </a:r>
          </a:p>
        </p:txBody>
      </p:sp>
      <p:sp>
        <p:nvSpPr>
          <p:cNvPr id="20" name="Rectangle: Rounded Corners 19">
            <a:extLst>
              <a:ext uri="{FF2B5EF4-FFF2-40B4-BE49-F238E27FC236}">
                <a16:creationId xmlns:a16="http://schemas.microsoft.com/office/drawing/2014/main" id="{E1BD23BB-2C65-4BB2-B208-AAE28B7ED2F6}"/>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8F8EC623-DC4C-4A83-A278-F23780F4068B}"/>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2" name="Rectangle 21">
            <a:extLst>
              <a:ext uri="{FF2B5EF4-FFF2-40B4-BE49-F238E27FC236}">
                <a16:creationId xmlns:a16="http://schemas.microsoft.com/office/drawing/2014/main" id="{98E1013C-CAA3-4979-9CBD-888735320121}"/>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sp>
        <p:nvSpPr>
          <p:cNvPr id="29" name="Rectangle: Rounded Corners 28">
            <a:extLst>
              <a:ext uri="{FF2B5EF4-FFF2-40B4-BE49-F238E27FC236}">
                <a16:creationId xmlns:a16="http://schemas.microsoft.com/office/drawing/2014/main" id="{864914D0-04D7-45A9-AC83-00187282F8C3}"/>
              </a:ext>
            </a:extLst>
          </p:cNvPr>
          <p:cNvSpPr/>
          <p:nvPr/>
        </p:nvSpPr>
        <p:spPr>
          <a:xfrm>
            <a:off x="374650" y="2296811"/>
            <a:ext cx="6978650" cy="2264379"/>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BAFCFDB7-4C2E-4C6F-8B38-EB2C02C1483D}"/>
              </a:ext>
            </a:extLst>
          </p:cNvPr>
          <p:cNvSpPr/>
          <p:nvPr/>
        </p:nvSpPr>
        <p:spPr>
          <a:xfrm>
            <a:off x="561862" y="2490282"/>
            <a:ext cx="5019788" cy="1815882"/>
          </a:xfrm>
          <a:prstGeom prst="rect">
            <a:avLst/>
          </a:prstGeom>
        </p:spPr>
        <p:txBody>
          <a:bodyPr wrap="square">
            <a:spAutoFit/>
          </a:bodyPr>
          <a:lstStyle/>
          <a:p>
            <a:pPr marL="114300" indent="0">
              <a:buNone/>
            </a:pPr>
            <a:r>
              <a:rPr lang="en-GB" sz="2400" dirty="0"/>
              <a:t>The lens inside the eye is cloudy.</a:t>
            </a:r>
            <a:endParaRPr lang="en-GB" sz="1600" dirty="0"/>
          </a:p>
          <a:p>
            <a:pPr marL="114300" indent="0">
              <a:buNone/>
            </a:pPr>
            <a:endParaRPr lang="en-GB" sz="1600" dirty="0"/>
          </a:p>
          <a:p>
            <a:pPr marL="114300" indent="0">
              <a:buNone/>
            </a:pPr>
            <a:r>
              <a:rPr lang="en-GB" sz="2400" b="1" dirty="0"/>
              <a:t>What Causes Cataracts in Kids?</a:t>
            </a:r>
          </a:p>
          <a:p>
            <a:pPr marL="457200" indent="-342900">
              <a:buSzPct val="75000"/>
              <a:buBlip>
                <a:blip r:embed="rId8"/>
              </a:buBlip>
            </a:pPr>
            <a:r>
              <a:rPr lang="en-GB" sz="2400" dirty="0"/>
              <a:t>Some babies are born with it.</a:t>
            </a:r>
          </a:p>
          <a:p>
            <a:pPr marL="457200" indent="-342900">
              <a:buSzPct val="75000"/>
              <a:buBlip>
                <a:blip r:embed="rId8"/>
              </a:buBlip>
            </a:pPr>
            <a:r>
              <a:rPr lang="en-GB" sz="2400" dirty="0"/>
              <a:t>Others get it from an injury.</a:t>
            </a:r>
          </a:p>
        </p:txBody>
      </p:sp>
      <p:pic>
        <p:nvPicPr>
          <p:cNvPr id="17" name="Picture 16">
            <a:extLst>
              <a:ext uri="{FF2B5EF4-FFF2-40B4-BE49-F238E27FC236}">
                <a16:creationId xmlns:a16="http://schemas.microsoft.com/office/drawing/2014/main" id="{6896823B-DEDE-43CB-A60C-F98018EC6B85}"/>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7737867" y="1943547"/>
            <a:ext cx="4454133" cy="2970906"/>
          </a:xfrm>
          <a:prstGeom prst="rect">
            <a:avLst/>
          </a:prstGeom>
        </p:spPr>
      </p:pic>
      <p:grpSp>
        <p:nvGrpSpPr>
          <p:cNvPr id="31" name="Group 30">
            <a:extLst>
              <a:ext uri="{FF2B5EF4-FFF2-40B4-BE49-F238E27FC236}">
                <a16:creationId xmlns:a16="http://schemas.microsoft.com/office/drawing/2014/main" id="{A994759E-993E-42F3-B39B-80F5C3473D25}"/>
              </a:ext>
            </a:extLst>
          </p:cNvPr>
          <p:cNvGrpSpPr/>
          <p:nvPr/>
        </p:nvGrpSpPr>
        <p:grpSpPr>
          <a:xfrm>
            <a:off x="-236840" y="6675119"/>
            <a:ext cx="12708239" cy="182881"/>
            <a:chOff x="-236840" y="6675119"/>
            <a:chExt cx="12708239" cy="182881"/>
          </a:xfrm>
        </p:grpSpPr>
        <p:sp>
          <p:nvSpPr>
            <p:cNvPr id="32" name="Rectangle 31">
              <a:extLst>
                <a:ext uri="{FF2B5EF4-FFF2-40B4-BE49-F238E27FC236}">
                  <a16:creationId xmlns:a16="http://schemas.microsoft.com/office/drawing/2014/main" id="{4EF639F4-D02F-4086-BCD0-6AB915C12C49}"/>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85ED6065-6CF0-4CA9-9855-8846BE4D11F8}"/>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8D323A40-5617-459F-B44C-C5E76DC5C3FD}"/>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27">
            <a:hlinkClick r:id="" action="ppaction://media"/>
            <a:extLst>
              <a:ext uri="{FF2B5EF4-FFF2-40B4-BE49-F238E27FC236}">
                <a16:creationId xmlns:a16="http://schemas.microsoft.com/office/drawing/2014/main" id="{5BDAF407-598D-49AD-A453-CCF16B88812A}"/>
              </a:ext>
            </a:extLst>
          </p:cNvPr>
          <p:cNvPicPr>
            <a:picLocks noChangeAspect="1"/>
          </p:cNvPicPr>
          <p:nvPr>
            <a:audioFile r:link="rId2"/>
            <p:extLst>
              <p:ext uri="{DAA4B4D4-6D71-4841-9C94-3DE7FCFB9230}">
                <p14:media xmlns:p14="http://schemas.microsoft.com/office/powerpoint/2010/main" r:embed="rId1"/>
              </p:ext>
            </p:extLst>
          </p:nvPr>
        </p:nvPicPr>
        <p:blipFill>
          <a:blip r:embed="rId10">
            <a:extLst/>
          </a:blip>
          <a:stretch>
            <a:fillRect/>
          </a:stretch>
        </p:blipFill>
        <p:spPr>
          <a:xfrm>
            <a:off x="299307" y="6289794"/>
            <a:ext cx="158400" cy="158400"/>
          </a:xfrm>
          <a:prstGeom prst="rect">
            <a:avLst/>
          </a:prstGeom>
        </p:spPr>
      </p:pic>
      <p:pic>
        <p:nvPicPr>
          <p:cNvPr id="3" name="Slide 2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extLst>
              <a:ext uri="{BEBA8EAE-BF5A-486C-A8C5-ECC9F3942E4B}">
                <a14:imgProps xmlns:a14="http://schemas.microsoft.com/office/drawing/2010/main">
                  <a14:imgLayer r:embed="rId12">
                    <a14:imgEffect>
                      <a14:brightnessContrast bright="-40000" contrast="40000"/>
                    </a14:imgEffect>
                  </a14:imgLayer>
                </a14:imgProps>
              </a:ext>
            </a:extLst>
          </a:blip>
          <a:stretch>
            <a:fillRect/>
          </a:stretch>
        </p:blipFill>
        <p:spPr>
          <a:xfrm>
            <a:off x="299307" y="6059433"/>
            <a:ext cx="158400" cy="158400"/>
          </a:xfrm>
          <a:prstGeom prst="rect">
            <a:avLst/>
          </a:prstGeom>
        </p:spPr>
      </p:pic>
      <p:pic>
        <p:nvPicPr>
          <p:cNvPr id="24" name="Picture 23">
            <a:hlinkClick r:id="rId13"/>
            <a:extLst>
              <a:ext uri="{FF2B5EF4-FFF2-40B4-BE49-F238E27FC236}">
                <a16:creationId xmlns:a16="http://schemas.microsoft.com/office/drawing/2014/main" id="{5D547C03-169D-4489-9791-A0D17AF7E4BD}"/>
              </a:ext>
            </a:extLst>
          </p:cNvPr>
          <p:cNvPicPr>
            <a:picLocks noChangeAspect="1"/>
          </p:cNvPicPr>
          <p:nvPr/>
        </p:nvPicPr>
        <p:blipFill>
          <a:blip r:embed="rId14"/>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28258762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32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1108"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7" name="Picture 16">
            <a:extLst>
              <a:ext uri="{FF2B5EF4-FFF2-40B4-BE49-F238E27FC236}">
                <a16:creationId xmlns:a16="http://schemas.microsoft.com/office/drawing/2014/main" id="{597E5FC0-74DF-4FC2-8288-1C34F193204A}"/>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2" name="Rectangle 21">
            <a:extLst>
              <a:ext uri="{FF2B5EF4-FFF2-40B4-BE49-F238E27FC236}">
                <a16:creationId xmlns:a16="http://schemas.microsoft.com/office/drawing/2014/main" id="{3C0E42B4-3AA7-4172-809D-D8CECE9FE851}"/>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itle 1">
            <a:extLst>
              <a:ext uri="{FF2B5EF4-FFF2-40B4-BE49-F238E27FC236}">
                <a16:creationId xmlns:a16="http://schemas.microsoft.com/office/drawing/2014/main" id="{4FC0E497-8F56-4E91-A64A-41234003A6DB}"/>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solidFill>
                  <a:schemeClr val="tx1"/>
                </a:solidFill>
                <a:latin typeface="Barlow SemiBold" panose="00000700000000000000" pitchFamily="2" charset="0"/>
              </a:rPr>
              <a:t>Cloudy Eye (Cataract)</a:t>
            </a:r>
          </a:p>
        </p:txBody>
      </p:sp>
      <p:sp>
        <p:nvSpPr>
          <p:cNvPr id="19" name="Rectangle: Rounded Corners 18">
            <a:extLst>
              <a:ext uri="{FF2B5EF4-FFF2-40B4-BE49-F238E27FC236}">
                <a16:creationId xmlns:a16="http://schemas.microsoft.com/office/drawing/2014/main" id="{75682AEB-EE79-46E5-8971-339CB1B41556}"/>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ectangle 19">
            <a:extLst>
              <a:ext uri="{FF2B5EF4-FFF2-40B4-BE49-F238E27FC236}">
                <a16:creationId xmlns:a16="http://schemas.microsoft.com/office/drawing/2014/main" id="{30EB6894-FC78-4EF0-9568-E80FD7006C13}"/>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1" name="Rectangle 20">
            <a:extLst>
              <a:ext uri="{FF2B5EF4-FFF2-40B4-BE49-F238E27FC236}">
                <a16:creationId xmlns:a16="http://schemas.microsoft.com/office/drawing/2014/main" id="{FAD2EFD8-D960-470F-9328-0152DBC95D0E}"/>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4" name="Group 3"/>
          <p:cNvGrpSpPr/>
          <p:nvPr/>
        </p:nvGrpSpPr>
        <p:grpSpPr>
          <a:xfrm>
            <a:off x="374650" y="1706562"/>
            <a:ext cx="6978650" cy="3550521"/>
            <a:chOff x="374650" y="1706562"/>
            <a:chExt cx="6978650" cy="3550521"/>
          </a:xfrm>
        </p:grpSpPr>
        <p:sp>
          <p:nvSpPr>
            <p:cNvPr id="28" name="Rectangle: Rounded Corners 27">
              <a:extLst>
                <a:ext uri="{FF2B5EF4-FFF2-40B4-BE49-F238E27FC236}">
                  <a16:creationId xmlns:a16="http://schemas.microsoft.com/office/drawing/2014/main" id="{1C708675-3D93-423D-B1AF-7D8F69545FB8}"/>
                </a:ext>
              </a:extLst>
            </p:cNvPr>
            <p:cNvSpPr/>
            <p:nvPr/>
          </p:nvSpPr>
          <p:spPr>
            <a:xfrm>
              <a:off x="374650" y="1706562"/>
              <a:ext cx="6978650" cy="3550521"/>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BAFCFDB7-4C2E-4C6F-8B38-EB2C02C1483D}"/>
                </a:ext>
              </a:extLst>
            </p:cNvPr>
            <p:cNvSpPr/>
            <p:nvPr/>
          </p:nvSpPr>
          <p:spPr>
            <a:xfrm>
              <a:off x="457200" y="1835218"/>
              <a:ext cx="6813550" cy="3293209"/>
            </a:xfrm>
            <a:prstGeom prst="rect">
              <a:avLst/>
            </a:prstGeom>
          </p:spPr>
          <p:txBody>
            <a:bodyPr wrap="square">
              <a:spAutoFit/>
            </a:bodyPr>
            <a:lstStyle/>
            <a:p>
              <a:pPr marL="114300" indent="0">
                <a:buNone/>
              </a:pPr>
              <a:r>
                <a:rPr lang="en-GB" sz="2400" b="1" dirty="0"/>
                <a:t>Signs:</a:t>
              </a:r>
            </a:p>
            <a:p>
              <a:pPr marL="457200" indent="-342900">
                <a:buSzPct val="75000"/>
                <a:buBlip>
                  <a:blip r:embed="rId8"/>
                </a:buBlip>
              </a:pPr>
              <a:r>
                <a:rPr lang="en-GB" sz="2400" dirty="0"/>
                <a:t>White or </a:t>
              </a:r>
              <a:r>
                <a:rPr lang="en-GB" sz="2400" dirty="0" err="1"/>
                <a:t>gray</a:t>
              </a:r>
              <a:r>
                <a:rPr lang="en-GB" sz="2400" dirty="0"/>
                <a:t> spot in the eye</a:t>
              </a:r>
            </a:p>
            <a:p>
              <a:pPr marL="457200" indent="-342900">
                <a:buSzPct val="75000"/>
                <a:buBlip>
                  <a:blip r:embed="rId8"/>
                </a:buBlip>
              </a:pPr>
              <a:r>
                <a:rPr lang="en-GB" sz="2400" dirty="0"/>
                <a:t>Not looking at toys or faces</a:t>
              </a:r>
            </a:p>
            <a:p>
              <a:pPr marL="457200" indent="-342900">
                <a:buSzPct val="75000"/>
                <a:buBlip>
                  <a:blip r:embed="rId8"/>
                </a:buBlip>
              </a:pPr>
              <a:r>
                <a:rPr lang="en-GB" sz="2400" dirty="0"/>
                <a:t>Eyes moving quickly side to side (nystagmus)</a:t>
              </a:r>
              <a:endParaRPr lang="en-GB" sz="1600" dirty="0"/>
            </a:p>
            <a:p>
              <a:pPr marL="114300" indent="0">
                <a:buNone/>
              </a:pPr>
              <a:endParaRPr lang="en-GB" sz="1600" dirty="0"/>
            </a:p>
            <a:p>
              <a:pPr marL="114300" indent="0">
                <a:buNone/>
              </a:pPr>
              <a:r>
                <a:rPr lang="en-GB" sz="2400" b="1" dirty="0"/>
                <a:t>Treatment:</a:t>
              </a:r>
            </a:p>
            <a:p>
              <a:pPr marL="457200" indent="-342900">
                <a:buSzPct val="75000"/>
                <a:buBlip>
                  <a:blip r:embed="rId8"/>
                </a:buBlip>
              </a:pPr>
              <a:r>
                <a:rPr lang="en-GB" sz="2400" dirty="0"/>
                <a:t>Doctors might remove the cloudy lens. </a:t>
              </a:r>
            </a:p>
            <a:p>
              <a:pPr marL="457200" indent="-342900">
                <a:buSzPct val="75000"/>
                <a:buBlip>
                  <a:blip r:embed="rId8"/>
                </a:buBlip>
              </a:pPr>
              <a:r>
                <a:rPr lang="en-GB" sz="2400" dirty="0"/>
                <a:t>Kids might need special glasses or contact lenses.</a:t>
              </a:r>
            </a:p>
          </p:txBody>
        </p:sp>
      </p:grpSp>
      <p:pic>
        <p:nvPicPr>
          <p:cNvPr id="3" name="Picture 2">
            <a:extLst>
              <a:ext uri="{FF2B5EF4-FFF2-40B4-BE49-F238E27FC236}">
                <a16:creationId xmlns:a16="http://schemas.microsoft.com/office/drawing/2014/main" id="{89F6871C-C1C7-4043-9E7A-15F9164A58BF}"/>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7737867" y="1997204"/>
            <a:ext cx="4454133" cy="2969236"/>
          </a:xfrm>
          <a:prstGeom prst="rect">
            <a:avLst/>
          </a:prstGeom>
        </p:spPr>
      </p:pic>
      <p:grpSp>
        <p:nvGrpSpPr>
          <p:cNvPr id="30" name="Group 29">
            <a:extLst>
              <a:ext uri="{FF2B5EF4-FFF2-40B4-BE49-F238E27FC236}">
                <a16:creationId xmlns:a16="http://schemas.microsoft.com/office/drawing/2014/main" id="{64FC4877-69B3-47E9-BB6F-58D63032DB9A}"/>
              </a:ext>
            </a:extLst>
          </p:cNvPr>
          <p:cNvGrpSpPr/>
          <p:nvPr/>
        </p:nvGrpSpPr>
        <p:grpSpPr>
          <a:xfrm>
            <a:off x="-236840" y="6675119"/>
            <a:ext cx="12708239" cy="182881"/>
            <a:chOff x="-236840" y="6675119"/>
            <a:chExt cx="12708239" cy="182881"/>
          </a:xfrm>
        </p:grpSpPr>
        <p:sp>
          <p:nvSpPr>
            <p:cNvPr id="31" name="Rectangle 30">
              <a:extLst>
                <a:ext uri="{FF2B5EF4-FFF2-40B4-BE49-F238E27FC236}">
                  <a16:creationId xmlns:a16="http://schemas.microsoft.com/office/drawing/2014/main" id="{15496249-F05D-4AAC-AD5F-43B86FB89B2D}"/>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Parallelogram 31">
              <a:extLst>
                <a:ext uri="{FF2B5EF4-FFF2-40B4-BE49-F238E27FC236}">
                  <a16:creationId xmlns:a16="http://schemas.microsoft.com/office/drawing/2014/main" id="{E32970C3-1C94-4E2D-8971-7D22CE2368E2}"/>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0906EE82-A3C9-4BC8-88CD-3673200F8D82}"/>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5" name="Spanish_Slide_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99307" y="6289794"/>
            <a:ext cx="158400" cy="158400"/>
          </a:xfrm>
          <a:prstGeom prst="rect">
            <a:avLst/>
          </a:prstGeom>
        </p:spPr>
      </p:pic>
      <p:pic>
        <p:nvPicPr>
          <p:cNvPr id="8" name="slide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298800" y="6059433"/>
            <a:ext cx="158400" cy="158400"/>
          </a:xfrm>
          <a:prstGeom prst="rect">
            <a:avLst/>
          </a:prstGeom>
        </p:spPr>
      </p:pic>
      <p:pic>
        <p:nvPicPr>
          <p:cNvPr id="23" name="Picture 22">
            <a:hlinkClick r:id="rId11"/>
            <a:extLst>
              <a:ext uri="{FF2B5EF4-FFF2-40B4-BE49-F238E27FC236}">
                <a16:creationId xmlns:a16="http://schemas.microsoft.com/office/drawing/2014/main" id="{4169788F-CAF5-4162-8CB0-7E35A7386C25}"/>
              </a:ext>
            </a:extLst>
          </p:cNvPr>
          <p:cNvPicPr>
            <a:picLocks noChangeAspect="1"/>
          </p:cNvPicPr>
          <p:nvPr/>
        </p:nvPicPr>
        <p:blipFill>
          <a:blip r:embed="rId12"/>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29328676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991"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8274" fill="hold"/>
                                        <p:tgtEl>
                                          <p:spTgt spid="8"/>
                                        </p:tgtEl>
                                      </p:cBhvr>
                                    </p:cmd>
                                  </p:childTnLst>
                                </p:cTn>
                              </p:par>
                            </p:childTnLst>
                          </p:cTn>
                        </p:par>
                      </p:childTnLst>
                    </p:cTn>
                  </p:par>
                </p:childTnLst>
              </p:cTn>
              <p:nextCondLst>
                <p:cond evt="onClick" delay="0">
                  <p:tgtEl>
                    <p:spTgt spid="8"/>
                  </p:tgtEl>
                </p:cond>
              </p:nextCondLst>
            </p:seq>
            <p:audio>
              <p:cMediaNode vol="80000">
                <p:cTn id="13" fill="hold" display="0">
                  <p:stCondLst>
                    <p:cond delay="indefinite"/>
                  </p:stCondLst>
                  <p:endCondLst>
                    <p:cond evt="onStopAudio" delay="0">
                      <p:tgtEl>
                        <p:sldTgt/>
                      </p:tgtEl>
                    </p:cond>
                  </p:endCondLst>
                </p:cTn>
                <p:tgtEl>
                  <p:spTgt spid="8"/>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9" name="Picture 18">
            <a:extLst>
              <a:ext uri="{FF2B5EF4-FFF2-40B4-BE49-F238E27FC236}">
                <a16:creationId xmlns:a16="http://schemas.microsoft.com/office/drawing/2014/main" id="{2CE35D4A-34BD-4CD1-9C4E-3FC7695DF76E}"/>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42C9A047-A7CF-427D-94E5-0AE94F080CA2}"/>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Rectangle: Rounded Corners 29">
            <a:extLst>
              <a:ext uri="{FF2B5EF4-FFF2-40B4-BE49-F238E27FC236}">
                <a16:creationId xmlns:a16="http://schemas.microsoft.com/office/drawing/2014/main" id="{38641F74-0008-4A76-B4C0-B1A211367124}"/>
              </a:ext>
            </a:extLst>
          </p:cNvPr>
          <p:cNvSpPr/>
          <p:nvPr/>
        </p:nvSpPr>
        <p:spPr>
          <a:xfrm>
            <a:off x="374650" y="1453695"/>
            <a:ext cx="7174230" cy="4322503"/>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BAFCFDB7-4C2E-4C6F-8B38-EB2C02C1483D}"/>
              </a:ext>
            </a:extLst>
          </p:cNvPr>
          <p:cNvSpPr/>
          <p:nvPr/>
        </p:nvSpPr>
        <p:spPr>
          <a:xfrm>
            <a:off x="465901" y="1533717"/>
            <a:ext cx="6884859" cy="4154984"/>
          </a:xfrm>
          <a:prstGeom prst="rect">
            <a:avLst/>
          </a:prstGeom>
        </p:spPr>
        <p:txBody>
          <a:bodyPr wrap="square" anchor="ctr">
            <a:spAutoFit/>
          </a:bodyPr>
          <a:lstStyle/>
          <a:p>
            <a:pPr marL="114300" indent="0">
              <a:buNone/>
            </a:pPr>
            <a:r>
              <a:rPr lang="en-GB" sz="2400" dirty="0"/>
              <a:t>Rare eye cancer in children (usually under 5)</a:t>
            </a:r>
          </a:p>
          <a:p>
            <a:pPr marL="114300" indent="0">
              <a:buNone/>
            </a:pPr>
            <a:r>
              <a:rPr lang="en-GB" sz="2400" b="1" dirty="0"/>
              <a:t>Signs: </a:t>
            </a:r>
            <a:r>
              <a:rPr lang="en-GB" sz="2400" dirty="0"/>
              <a:t>White glow in pupil, crossed eyes, redness/swelling.</a:t>
            </a:r>
          </a:p>
          <a:p>
            <a:pPr marL="114300" indent="0">
              <a:buNone/>
            </a:pPr>
            <a:r>
              <a:rPr lang="en-GB" sz="2400" b="1" dirty="0"/>
              <a:t>Cause: </a:t>
            </a:r>
            <a:r>
              <a:rPr lang="en-GB" sz="2400" dirty="0"/>
              <a:t>RB1 gene change (in one or both eyes).</a:t>
            </a:r>
          </a:p>
          <a:p>
            <a:pPr marL="114300" indent="0">
              <a:buNone/>
            </a:pPr>
            <a:r>
              <a:rPr lang="en-GB" sz="2400" dirty="0"/>
              <a:t>Can be inherited or happen by chance.</a:t>
            </a:r>
          </a:p>
          <a:p>
            <a:pPr marL="114300" indent="0">
              <a:buNone/>
            </a:pPr>
            <a:r>
              <a:rPr lang="en-GB" sz="2400" b="1" dirty="0"/>
              <a:t>Treatment:</a:t>
            </a:r>
          </a:p>
          <a:p>
            <a:pPr marL="114300" indent="0">
              <a:buNone/>
            </a:pPr>
            <a:r>
              <a:rPr lang="en-GB" sz="2400" dirty="0"/>
              <a:t>Chemo, laser/cryotherapy, sometimes surgery.</a:t>
            </a:r>
          </a:p>
          <a:p>
            <a:pPr marL="114300" indent="0">
              <a:buNone/>
            </a:pPr>
            <a:r>
              <a:rPr lang="en-GB" sz="2400" b="1" dirty="0"/>
              <a:t>Outlook:</a:t>
            </a:r>
          </a:p>
          <a:p>
            <a:pPr marL="114300" indent="0">
              <a:buNone/>
            </a:pPr>
            <a:r>
              <a:rPr lang="en-GB" sz="2400" dirty="0"/>
              <a:t>Very treatable if found early; genetic testing may be needed.</a:t>
            </a:r>
          </a:p>
          <a:p>
            <a:pPr marL="114300" indent="0">
              <a:buNone/>
            </a:pPr>
            <a:r>
              <a:rPr lang="en-GB" sz="2400" dirty="0"/>
              <a:t>Early detection is Key.</a:t>
            </a:r>
            <a:endParaRPr lang="en-GB" sz="1600" dirty="0"/>
          </a:p>
        </p:txBody>
      </p:sp>
      <p:sp>
        <p:nvSpPr>
          <p:cNvPr id="10" name="Title 1">
            <a:extLst>
              <a:ext uri="{FF2B5EF4-FFF2-40B4-BE49-F238E27FC236}">
                <a16:creationId xmlns:a16="http://schemas.microsoft.com/office/drawing/2014/main" id="{4FC0E497-8F56-4E91-A64A-41234003A6DB}"/>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4000" dirty="0">
                <a:solidFill>
                  <a:schemeClr val="tx1"/>
                </a:solidFill>
                <a:latin typeface="Barlow SemiBold" panose="00000700000000000000" pitchFamily="2" charset="0"/>
              </a:rPr>
              <a:t>Retinoblastoma</a:t>
            </a:r>
            <a:endParaRPr lang="en-US" sz="4000" dirty="0">
              <a:solidFill>
                <a:schemeClr val="tx1"/>
              </a:solidFill>
              <a:latin typeface="Barlow SemiBold" panose="00000700000000000000" pitchFamily="2" charset="0"/>
            </a:endParaRPr>
          </a:p>
        </p:txBody>
      </p:sp>
      <p:sp>
        <p:nvSpPr>
          <p:cNvPr id="21" name="Rectangle: Rounded Corners 20">
            <a:extLst>
              <a:ext uri="{FF2B5EF4-FFF2-40B4-BE49-F238E27FC236}">
                <a16:creationId xmlns:a16="http://schemas.microsoft.com/office/drawing/2014/main" id="{EC5C07FE-929E-4AD4-970F-122CD89D76C3}"/>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Rectangle 21">
            <a:extLst>
              <a:ext uri="{FF2B5EF4-FFF2-40B4-BE49-F238E27FC236}">
                <a16:creationId xmlns:a16="http://schemas.microsoft.com/office/drawing/2014/main" id="{DD5C0608-2B2F-447A-BE3D-8064EFF74BFE}"/>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3" name="Rectangle 22">
            <a:extLst>
              <a:ext uri="{FF2B5EF4-FFF2-40B4-BE49-F238E27FC236}">
                <a16:creationId xmlns:a16="http://schemas.microsoft.com/office/drawing/2014/main" id="{C67AC9BA-393C-41A9-AB69-E71BF0708873}"/>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31" name="Group 30">
            <a:extLst>
              <a:ext uri="{FF2B5EF4-FFF2-40B4-BE49-F238E27FC236}">
                <a16:creationId xmlns:a16="http://schemas.microsoft.com/office/drawing/2014/main" id="{E6B7C1AA-D619-4988-8DAB-BC1F08AC7B88}"/>
              </a:ext>
            </a:extLst>
          </p:cNvPr>
          <p:cNvGrpSpPr/>
          <p:nvPr/>
        </p:nvGrpSpPr>
        <p:grpSpPr>
          <a:xfrm>
            <a:off x="-236840" y="6675119"/>
            <a:ext cx="12708239" cy="182881"/>
            <a:chOff x="-236840" y="6675119"/>
            <a:chExt cx="12708239" cy="182881"/>
          </a:xfrm>
        </p:grpSpPr>
        <p:sp>
          <p:nvSpPr>
            <p:cNvPr id="32" name="Rectangle 31">
              <a:extLst>
                <a:ext uri="{FF2B5EF4-FFF2-40B4-BE49-F238E27FC236}">
                  <a16:creationId xmlns:a16="http://schemas.microsoft.com/office/drawing/2014/main" id="{FBD033BC-96C8-4139-A846-0C964F4588EA}"/>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B0D2DEB1-FE76-400C-A4BD-70958EC1B105}"/>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3544A1C9-B235-4276-9AC1-E243616FC72C}"/>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8" name="Picture 7">
            <a:extLst>
              <a:ext uri="{FF2B5EF4-FFF2-40B4-BE49-F238E27FC236}">
                <a16:creationId xmlns:a16="http://schemas.microsoft.com/office/drawing/2014/main" id="{194F8BD0-5DDD-4F2C-A140-A7DB41CB6D69}"/>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7737867" y="1979678"/>
            <a:ext cx="4454133" cy="2986762"/>
          </a:xfrm>
          <a:prstGeom prst="rect">
            <a:avLst/>
          </a:prstGeom>
        </p:spPr>
      </p:pic>
      <p:pic>
        <p:nvPicPr>
          <p:cNvPr id="25" name="Picture 24">
            <a:hlinkClick r:id="rId9"/>
            <a:extLst>
              <a:ext uri="{FF2B5EF4-FFF2-40B4-BE49-F238E27FC236}">
                <a16:creationId xmlns:a16="http://schemas.microsoft.com/office/drawing/2014/main" id="{B49A01DC-56B5-4A04-AB62-D88FF0BA99CF}"/>
              </a:ext>
            </a:extLst>
          </p:cNvPr>
          <p:cNvPicPr>
            <a:picLocks noChangeAspect="1"/>
          </p:cNvPicPr>
          <p:nvPr/>
        </p:nvPicPr>
        <p:blipFill>
          <a:blip r:embed="rId10"/>
          <a:stretch>
            <a:fillRect/>
          </a:stretch>
        </p:blipFill>
        <p:spPr>
          <a:xfrm>
            <a:off x="9370421" y="5743193"/>
            <a:ext cx="2821579" cy="914400"/>
          </a:xfrm>
          <a:prstGeom prst="rect">
            <a:avLst/>
          </a:prstGeom>
        </p:spPr>
      </p:pic>
      <p:pic>
        <p:nvPicPr>
          <p:cNvPr id="4" name="Slide_Spanish_1">
            <a:hlinkClick r:id="" action="ppaction://media"/>
            <a:extLst>
              <a:ext uri="{FF2B5EF4-FFF2-40B4-BE49-F238E27FC236}">
                <a16:creationId xmlns:a16="http://schemas.microsoft.com/office/drawing/2014/main" id="{7B26FC0F-4306-4A7E-B83F-2FE3B6ECF7B5}"/>
              </a:ext>
            </a:extLst>
          </p:cNvPr>
          <p:cNvPicPr>
            <a:picLocks noChangeAspect="1"/>
          </p:cNvPicPr>
          <p:nvPr>
            <a:audioFile r:link="rId2"/>
            <p:extLst>
              <p:ext uri="{DAA4B4D4-6D71-4841-9C94-3DE7FCFB9230}">
                <p14:media xmlns:p14="http://schemas.microsoft.com/office/powerpoint/2010/main" r:embed="rId1"/>
              </p:ext>
            </p:extLst>
          </p:nvPr>
        </p:nvPicPr>
        <p:blipFill>
          <a:blip r:embed="rId11">
            <a:extLst>
              <a:ext uri="{BEBA8EAE-BF5A-486C-A8C5-ECC9F3942E4B}">
                <a14:imgProps xmlns:a14="http://schemas.microsoft.com/office/drawing/2010/main">
                  <a14:imgLayer r:embed="rId12">
                    <a14:imgEffect>
                      <a14:brightnessContrast bright="-40000" contrast="40000"/>
                    </a14:imgEffect>
                  </a14:imgLayer>
                </a14:imgProps>
              </a:ext>
            </a:extLst>
          </a:blip>
          <a:stretch>
            <a:fillRect/>
          </a:stretch>
        </p:blipFill>
        <p:spPr>
          <a:xfrm>
            <a:off x="299307" y="6289794"/>
            <a:ext cx="158400" cy="158400"/>
          </a:xfrm>
          <a:prstGeom prst="rect">
            <a:avLst/>
          </a:prstGeom>
        </p:spPr>
      </p:pic>
      <p:pic>
        <p:nvPicPr>
          <p:cNvPr id="5" name="02_H">
            <a:hlinkClick r:id="" action="ppaction://media"/>
            <a:extLst>
              <a:ext uri="{FF2B5EF4-FFF2-40B4-BE49-F238E27FC236}">
                <a16:creationId xmlns:a16="http://schemas.microsoft.com/office/drawing/2014/main" id="{D78748DC-7A78-43F4-9C43-1BFA68E32ECE}"/>
              </a:ext>
            </a:extLst>
          </p:cNvPr>
          <p:cNvPicPr>
            <a:picLocks noChangeAspect="1"/>
          </p:cNvPicPr>
          <p:nvPr>
            <a:audioFile r:link="rId4"/>
            <p:extLst>
              <p:ext uri="{DAA4B4D4-6D71-4841-9C94-3DE7FCFB9230}">
                <p14:media xmlns:p14="http://schemas.microsoft.com/office/powerpoint/2010/main" r:embed="rId3"/>
              </p:ext>
            </p:extLst>
          </p:nvPr>
        </p:nvPicPr>
        <p:blipFill>
          <a:blip r:embed="rId11">
            <a:extLst>
              <a:ext uri="{BEBA8EAE-BF5A-486C-A8C5-ECC9F3942E4B}">
                <a14:imgProps xmlns:a14="http://schemas.microsoft.com/office/drawing/2010/main">
                  <a14:imgLayer r:embed="rId12">
                    <a14:imgEffect>
                      <a14:brightnessContrast bright="-40000" contrast="40000"/>
                    </a14:imgEffect>
                  </a14:imgLayer>
                </a14:imgProps>
              </a:ext>
            </a:extLst>
          </a:blip>
          <a:stretch>
            <a:fillRect/>
          </a:stretch>
        </p:blipFill>
        <p:spPr>
          <a:xfrm>
            <a:off x="299307" y="6059433"/>
            <a:ext cx="158400" cy="158400"/>
          </a:xfrm>
          <a:prstGeom prst="rect">
            <a:avLst/>
          </a:prstGeom>
        </p:spPr>
      </p:pic>
    </p:spTree>
    <p:extLst>
      <p:ext uri="{BB962C8B-B14F-4D97-AF65-F5344CB8AC3E}">
        <p14:creationId xmlns:p14="http://schemas.microsoft.com/office/powerpoint/2010/main" val="239569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7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2262"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9" name="Picture 18">
            <a:extLst>
              <a:ext uri="{FF2B5EF4-FFF2-40B4-BE49-F238E27FC236}">
                <a16:creationId xmlns:a16="http://schemas.microsoft.com/office/drawing/2014/main" id="{2CE35D4A-34BD-4CD1-9C4E-3FC7695DF76E}"/>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42C9A047-A7CF-427D-94E5-0AE94F080CA2}"/>
              </a:ext>
            </a:extLst>
          </p:cNvPr>
          <p:cNvSpPr/>
          <p:nvPr/>
        </p:nvSpPr>
        <p:spPr>
          <a:xfrm>
            <a:off x="0" y="438950"/>
            <a:ext cx="8144465" cy="828662"/>
          </a:xfrm>
          <a:prstGeom prst="rect">
            <a:avLst/>
          </a:prstGeom>
          <a:solidFill>
            <a:schemeClr val="bg1"/>
          </a:solidFill>
          <a:ln>
            <a:noFill/>
          </a:ln>
          <a:effectLst>
            <a:outerShdw blurRad="1524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B121FC5-9BB4-45A8-87FF-C0C551C9ECF1}"/>
              </a:ext>
            </a:extLst>
          </p:cNvPr>
          <p:cNvSpPr/>
          <p:nvPr/>
        </p:nvSpPr>
        <p:spPr>
          <a:xfrm>
            <a:off x="0" y="230663"/>
            <a:ext cx="142240" cy="12452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Rectangle: Rounded Corners 29">
            <a:extLst>
              <a:ext uri="{FF2B5EF4-FFF2-40B4-BE49-F238E27FC236}">
                <a16:creationId xmlns:a16="http://schemas.microsoft.com/office/drawing/2014/main" id="{38641F74-0008-4A76-B4C0-B1A211367124}"/>
              </a:ext>
            </a:extLst>
          </p:cNvPr>
          <p:cNvSpPr/>
          <p:nvPr/>
        </p:nvSpPr>
        <p:spPr>
          <a:xfrm>
            <a:off x="374650" y="1453695"/>
            <a:ext cx="7988300" cy="4322503"/>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BAFCFDB7-4C2E-4C6F-8B38-EB2C02C1483D}"/>
              </a:ext>
            </a:extLst>
          </p:cNvPr>
          <p:cNvSpPr/>
          <p:nvPr/>
        </p:nvSpPr>
        <p:spPr>
          <a:xfrm>
            <a:off x="465900" y="1475899"/>
            <a:ext cx="7792909" cy="4278094"/>
          </a:xfrm>
          <a:prstGeom prst="rect">
            <a:avLst/>
          </a:prstGeom>
        </p:spPr>
        <p:txBody>
          <a:bodyPr wrap="square">
            <a:spAutoFit/>
          </a:bodyPr>
          <a:lstStyle/>
          <a:p>
            <a:pPr marL="114300" indent="0">
              <a:buNone/>
            </a:pPr>
            <a:r>
              <a:rPr lang="en-GB" sz="2400" b="1" dirty="0"/>
              <a:t>What Is a Blocked Tear Duct?</a:t>
            </a:r>
          </a:p>
          <a:p>
            <a:pPr marL="114300" indent="0">
              <a:buNone/>
            </a:pPr>
            <a:r>
              <a:rPr lang="en-GB" sz="2400" dirty="0"/>
              <a:t>Tears don’t drain.</a:t>
            </a:r>
          </a:p>
          <a:p>
            <a:pPr marL="114300" indent="0">
              <a:buNone/>
            </a:pPr>
            <a:r>
              <a:rPr lang="en-GB" sz="2400" dirty="0"/>
              <a:t>The eye stays watery.</a:t>
            </a:r>
            <a:endParaRPr lang="en-GB" sz="1600" dirty="0"/>
          </a:p>
          <a:p>
            <a:pPr marL="114300" indent="0">
              <a:buNone/>
            </a:pPr>
            <a:endParaRPr lang="en-GB" sz="1600" b="1" dirty="0"/>
          </a:p>
          <a:p>
            <a:pPr marL="114300" indent="0">
              <a:buNone/>
            </a:pPr>
            <a:r>
              <a:rPr lang="en-GB" sz="2400" b="1" dirty="0"/>
              <a:t>Signs </a:t>
            </a:r>
          </a:p>
          <a:p>
            <a:pPr marL="457200" indent="-342900">
              <a:buSzPct val="75000"/>
              <a:buBlip>
                <a:blip r:embed="rId8"/>
              </a:buBlip>
            </a:pPr>
            <a:r>
              <a:rPr lang="en-GB" sz="2400" dirty="0"/>
              <a:t>Tears all the time</a:t>
            </a:r>
          </a:p>
          <a:p>
            <a:pPr marL="457200" indent="-342900">
              <a:buSzPct val="75000"/>
              <a:buBlip>
                <a:blip r:embed="rId8"/>
              </a:buBlip>
            </a:pPr>
            <a:r>
              <a:rPr lang="en-GB" sz="2400" dirty="0"/>
              <a:t>Redness, swelling</a:t>
            </a:r>
          </a:p>
          <a:p>
            <a:pPr marL="457200" indent="-342900">
              <a:buSzPct val="75000"/>
              <a:buBlip>
                <a:blip r:embed="rId8"/>
              </a:buBlip>
            </a:pPr>
            <a:r>
              <a:rPr lang="en-GB" sz="2400" dirty="0"/>
              <a:t>Eye gets sticky or crusty</a:t>
            </a:r>
            <a:endParaRPr lang="en-GB" sz="1600" dirty="0"/>
          </a:p>
          <a:p>
            <a:pPr marL="114300" indent="0">
              <a:buNone/>
            </a:pPr>
            <a:endParaRPr lang="en-GB" sz="1600" b="1" dirty="0"/>
          </a:p>
          <a:p>
            <a:pPr marL="114300" indent="0">
              <a:buNone/>
            </a:pPr>
            <a:r>
              <a:rPr lang="en-GB" sz="2400" b="1" dirty="0"/>
              <a:t>How Do Doctors Fix It?</a:t>
            </a:r>
          </a:p>
          <a:p>
            <a:pPr marL="457200" indent="-342900">
              <a:buSzPct val="75000"/>
              <a:buBlip>
                <a:blip r:embed="rId8"/>
              </a:buBlip>
            </a:pPr>
            <a:r>
              <a:rPr lang="en-GB" sz="2400" dirty="0"/>
              <a:t>Parents can gently massage the corner of the eye</a:t>
            </a:r>
          </a:p>
          <a:p>
            <a:pPr marL="457200" indent="-342900">
              <a:buSzPct val="75000"/>
              <a:buBlip>
                <a:blip r:embed="rId8"/>
              </a:buBlip>
            </a:pPr>
            <a:r>
              <a:rPr lang="en-GB" sz="2400" dirty="0"/>
              <a:t>Sometimes a small surgery if it doesn’t open by itself</a:t>
            </a:r>
          </a:p>
        </p:txBody>
      </p:sp>
      <p:sp>
        <p:nvSpPr>
          <p:cNvPr id="10" name="Title 1">
            <a:extLst>
              <a:ext uri="{FF2B5EF4-FFF2-40B4-BE49-F238E27FC236}">
                <a16:creationId xmlns:a16="http://schemas.microsoft.com/office/drawing/2014/main" id="{4FC0E497-8F56-4E91-A64A-41234003A6DB}"/>
              </a:ext>
            </a:extLst>
          </p:cNvPr>
          <p:cNvSpPr txBox="1">
            <a:spLocks/>
          </p:cNvSpPr>
          <p:nvPr/>
        </p:nvSpPr>
        <p:spPr>
          <a:xfrm>
            <a:off x="383584" y="438950"/>
            <a:ext cx="8144466" cy="8286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4000" dirty="0">
                <a:solidFill>
                  <a:schemeClr val="tx1"/>
                </a:solidFill>
                <a:latin typeface="Barlow SemiBold" panose="00000700000000000000" pitchFamily="2" charset="0"/>
              </a:rPr>
              <a:t>Watery Eyes (Blocked Tear Duct)</a:t>
            </a:r>
            <a:endParaRPr lang="en-US" sz="4000" dirty="0">
              <a:solidFill>
                <a:schemeClr val="tx1"/>
              </a:solidFill>
              <a:latin typeface="Barlow SemiBold" panose="00000700000000000000" pitchFamily="2" charset="0"/>
            </a:endParaRPr>
          </a:p>
        </p:txBody>
      </p:sp>
      <p:grpSp>
        <p:nvGrpSpPr>
          <p:cNvPr id="4" name="Group 3">
            <a:extLst>
              <a:ext uri="{FF2B5EF4-FFF2-40B4-BE49-F238E27FC236}">
                <a16:creationId xmlns:a16="http://schemas.microsoft.com/office/drawing/2014/main" id="{8EB0482B-4A8B-4305-9350-6C7C5ABCA045}"/>
              </a:ext>
            </a:extLst>
          </p:cNvPr>
          <p:cNvGrpSpPr/>
          <p:nvPr/>
        </p:nvGrpSpPr>
        <p:grpSpPr>
          <a:xfrm>
            <a:off x="8855254" y="1267612"/>
            <a:ext cx="3336746" cy="4445382"/>
            <a:chOff x="8855254" y="1267612"/>
            <a:chExt cx="3336746" cy="4445382"/>
          </a:xfrm>
          <a:effectLst/>
        </p:grpSpPr>
        <p:pic>
          <p:nvPicPr>
            <p:cNvPr id="8" name="Google Shape;205;p29" descr="Close-up of a baby with a red eye&#10;&#10;AI-generated content may be incorrect.">
              <a:extLst>
                <a:ext uri="{FF2B5EF4-FFF2-40B4-BE49-F238E27FC236}">
                  <a16:creationId xmlns:a16="http://schemas.microsoft.com/office/drawing/2014/main" id="{12D7987D-4931-479C-BD7F-695DD11A570C}"/>
                </a:ext>
              </a:extLst>
            </p:cNvPr>
            <p:cNvPicPr preferRelativeResize="0"/>
            <p:nvPr/>
          </p:nvPicPr>
          <p:blipFill rotWithShape="1">
            <a:blip r:embed="rId9">
              <a:alphaModFix/>
            </a:blip>
            <a:srcRect/>
            <a:stretch/>
          </p:blipFill>
          <p:spPr>
            <a:xfrm>
              <a:off x="8855254" y="1267612"/>
              <a:ext cx="3336744" cy="2224496"/>
            </a:xfrm>
            <a:prstGeom prst="rect">
              <a:avLst/>
            </a:prstGeom>
            <a:noFill/>
            <a:ln>
              <a:noFill/>
            </a:ln>
          </p:spPr>
        </p:pic>
        <p:pic>
          <p:nvPicPr>
            <p:cNvPr id="11" name="Google Shape;206;p29" descr="A close-up of a baby&#10;&#10;AI-generated content may be incorrect.">
              <a:extLst>
                <a:ext uri="{FF2B5EF4-FFF2-40B4-BE49-F238E27FC236}">
                  <a16:creationId xmlns:a16="http://schemas.microsoft.com/office/drawing/2014/main" id="{67235EAE-DDE7-4066-AEFC-F34305F2B4E7}"/>
                </a:ext>
              </a:extLst>
            </p:cNvPr>
            <p:cNvPicPr preferRelativeResize="0"/>
            <p:nvPr/>
          </p:nvPicPr>
          <p:blipFill rotWithShape="1">
            <a:blip r:embed="rId10">
              <a:alphaModFix/>
            </a:blip>
            <a:srcRect/>
            <a:stretch/>
          </p:blipFill>
          <p:spPr>
            <a:xfrm>
              <a:off x="8855254" y="3488497"/>
              <a:ext cx="3336746" cy="2224497"/>
            </a:xfrm>
            <a:prstGeom prst="rect">
              <a:avLst/>
            </a:prstGeom>
            <a:noFill/>
            <a:ln>
              <a:noFill/>
            </a:ln>
          </p:spPr>
        </p:pic>
      </p:grpSp>
      <p:sp>
        <p:nvSpPr>
          <p:cNvPr id="21" name="Rectangle: Rounded Corners 20">
            <a:extLst>
              <a:ext uri="{FF2B5EF4-FFF2-40B4-BE49-F238E27FC236}">
                <a16:creationId xmlns:a16="http://schemas.microsoft.com/office/drawing/2014/main" id="{EC5C07FE-929E-4AD4-970F-122CD89D76C3}"/>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Rectangle 21">
            <a:extLst>
              <a:ext uri="{FF2B5EF4-FFF2-40B4-BE49-F238E27FC236}">
                <a16:creationId xmlns:a16="http://schemas.microsoft.com/office/drawing/2014/main" id="{DD5C0608-2B2F-447A-BE3D-8064EFF74BFE}"/>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3" name="Rectangle 22">
            <a:extLst>
              <a:ext uri="{FF2B5EF4-FFF2-40B4-BE49-F238E27FC236}">
                <a16:creationId xmlns:a16="http://schemas.microsoft.com/office/drawing/2014/main" id="{C67AC9BA-393C-41A9-AB69-E71BF0708873}"/>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31" name="Group 30">
            <a:extLst>
              <a:ext uri="{FF2B5EF4-FFF2-40B4-BE49-F238E27FC236}">
                <a16:creationId xmlns:a16="http://schemas.microsoft.com/office/drawing/2014/main" id="{E6B7C1AA-D619-4988-8DAB-BC1F08AC7B88}"/>
              </a:ext>
            </a:extLst>
          </p:cNvPr>
          <p:cNvGrpSpPr/>
          <p:nvPr/>
        </p:nvGrpSpPr>
        <p:grpSpPr>
          <a:xfrm>
            <a:off x="-236840" y="6675119"/>
            <a:ext cx="12708239" cy="182881"/>
            <a:chOff x="-236840" y="6675119"/>
            <a:chExt cx="12708239" cy="182881"/>
          </a:xfrm>
        </p:grpSpPr>
        <p:sp>
          <p:nvSpPr>
            <p:cNvPr id="32" name="Rectangle 31">
              <a:extLst>
                <a:ext uri="{FF2B5EF4-FFF2-40B4-BE49-F238E27FC236}">
                  <a16:creationId xmlns:a16="http://schemas.microsoft.com/office/drawing/2014/main" id="{FBD033BC-96C8-4139-A846-0C964F4588EA}"/>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B0D2DEB1-FE76-400C-A4BD-70958EC1B105}"/>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3544A1C9-B235-4276-9AC1-E243616FC72C}"/>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29">
            <a:hlinkClick r:id="" action="ppaction://media"/>
            <a:extLst>
              <a:ext uri="{FF2B5EF4-FFF2-40B4-BE49-F238E27FC236}">
                <a16:creationId xmlns:a16="http://schemas.microsoft.com/office/drawing/2014/main" id="{E2BAD504-6AE4-47FB-8837-65346EE5453A}"/>
              </a:ext>
            </a:extLst>
          </p:cNvPr>
          <p:cNvPicPr>
            <a:picLocks noChangeAspect="1"/>
          </p:cNvPicPr>
          <p:nvPr>
            <a:audioFile r:link="rId2"/>
            <p:extLst>
              <p:ext uri="{DAA4B4D4-6D71-4841-9C94-3DE7FCFB9230}">
                <p14:media xmlns:p14="http://schemas.microsoft.com/office/powerpoint/2010/main" r:embed="rId1"/>
              </p:ext>
            </p:extLst>
          </p:nvPr>
        </p:nvPicPr>
        <p:blipFill>
          <a:blip r:embed="rId11">
            <a:extLst/>
          </a:blip>
          <a:stretch>
            <a:fillRect/>
          </a:stretch>
        </p:blipFill>
        <p:spPr>
          <a:xfrm>
            <a:off x="299307" y="6289794"/>
            <a:ext cx="158400" cy="158400"/>
          </a:xfrm>
          <a:prstGeom prst="rect">
            <a:avLst/>
          </a:prstGeom>
        </p:spPr>
      </p:pic>
      <p:pic>
        <p:nvPicPr>
          <p:cNvPr id="3" name="Slide 2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extLst>
              <a:ext uri="{BEBA8EAE-BF5A-486C-A8C5-ECC9F3942E4B}">
                <a14:imgProps xmlns:a14="http://schemas.microsoft.com/office/drawing/2010/main">
                  <a14:imgLayer r:embed="rId13">
                    <a14:imgEffect>
                      <a14:brightnessContrast bright="-40000" contrast="40000"/>
                    </a14:imgEffect>
                  </a14:imgLayer>
                </a14:imgProps>
              </a:ext>
            </a:extLst>
          </a:blip>
          <a:stretch>
            <a:fillRect/>
          </a:stretch>
        </p:blipFill>
        <p:spPr>
          <a:xfrm>
            <a:off x="299307" y="6059433"/>
            <a:ext cx="158400" cy="158400"/>
          </a:xfrm>
          <a:prstGeom prst="rect">
            <a:avLst/>
          </a:prstGeom>
        </p:spPr>
      </p:pic>
      <p:pic>
        <p:nvPicPr>
          <p:cNvPr id="25" name="Picture 24">
            <a:hlinkClick r:id="rId14"/>
            <a:extLst>
              <a:ext uri="{FF2B5EF4-FFF2-40B4-BE49-F238E27FC236}">
                <a16:creationId xmlns:a16="http://schemas.microsoft.com/office/drawing/2014/main" id="{B49A01DC-56B5-4A04-AB62-D88FF0BA99CF}"/>
              </a:ext>
            </a:extLst>
          </p:cNvPr>
          <p:cNvPicPr>
            <a:picLocks noChangeAspect="1"/>
          </p:cNvPicPr>
          <p:nvPr/>
        </p:nvPicPr>
        <p:blipFill>
          <a:blip r:embed="rId15"/>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17173565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6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0800"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ollage of multicultural families, including different ethnicities and age groups, enjoy communication, harmonic relations, hugging, share happy priceless moments together. Bonding, love, togetherness">
            <a:extLst>
              <a:ext uri="{FF2B5EF4-FFF2-40B4-BE49-F238E27FC236}">
                <a16:creationId xmlns:a16="http://schemas.microsoft.com/office/drawing/2014/main" id="{DC962D8F-A670-4DC5-B117-DA65B2F604BF}"/>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a:stretch/>
        </p:blipFill>
        <p:spPr bwMode="auto">
          <a:xfrm>
            <a:off x="0" y="-1"/>
            <a:ext cx="12192000" cy="5664375"/>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309F2DC3-4FCA-4298-A80A-77ADA314EA18}"/>
              </a:ext>
            </a:extLst>
          </p:cNvPr>
          <p:cNvSpPr/>
          <p:nvPr/>
        </p:nvSpPr>
        <p:spPr>
          <a:xfrm>
            <a:off x="0" y="2502568"/>
            <a:ext cx="12192000" cy="1852864"/>
          </a:xfrm>
          <a:prstGeom prst="rect">
            <a:avLst/>
          </a:prstGeom>
          <a:solidFill>
            <a:schemeClr val="bg1">
              <a:alpha val="94000"/>
            </a:schemeClr>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Subtitle 2"/>
          <p:cNvSpPr>
            <a:spLocks noGrp="1"/>
          </p:cNvSpPr>
          <p:nvPr>
            <p:ph type="subTitle" idx="1"/>
          </p:nvPr>
        </p:nvSpPr>
        <p:spPr>
          <a:xfrm>
            <a:off x="1295400" y="3465304"/>
            <a:ext cx="9144000" cy="649495"/>
          </a:xfrm>
        </p:spPr>
        <p:txBody>
          <a:bodyPr>
            <a:normAutofit/>
          </a:bodyPr>
          <a:lstStyle/>
          <a:p>
            <a:r>
              <a:rPr sz="3000" dirty="0">
                <a:solidFill>
                  <a:srgbClr val="C00000"/>
                </a:solidFill>
                <a:latin typeface="Barlow SemiBold" panose="00000700000000000000" pitchFamily="2" charset="0"/>
              </a:rPr>
              <a:t>Parent &amp; Caregiver Education</a:t>
            </a:r>
          </a:p>
        </p:txBody>
      </p:sp>
      <p:sp>
        <p:nvSpPr>
          <p:cNvPr id="6" name="Rectangle 5">
            <a:extLst>
              <a:ext uri="{FF2B5EF4-FFF2-40B4-BE49-F238E27FC236}">
                <a16:creationId xmlns:a16="http://schemas.microsoft.com/office/drawing/2014/main" id="{2385730D-6713-4E56-883E-9FE701C002BE}"/>
              </a:ext>
            </a:extLst>
          </p:cNvPr>
          <p:cNvSpPr/>
          <p:nvPr/>
        </p:nvSpPr>
        <p:spPr>
          <a:xfrm>
            <a:off x="2348019" y="2718094"/>
            <a:ext cx="7495963" cy="769441"/>
          </a:xfrm>
          <a:prstGeom prst="rect">
            <a:avLst/>
          </a:prstGeom>
        </p:spPr>
        <p:txBody>
          <a:bodyPr wrap="none">
            <a:spAutoFit/>
          </a:bodyPr>
          <a:lstStyle/>
          <a:p>
            <a:r>
              <a:rPr lang="en-IN" sz="4400" dirty="0">
                <a:solidFill>
                  <a:schemeClr val="tx1"/>
                </a:solidFill>
                <a:latin typeface="Barlow SemiBold" panose="00000700000000000000" pitchFamily="2" charset="0"/>
              </a:rPr>
              <a:t>Protecting Your Child’s Vision</a:t>
            </a:r>
            <a:endParaRPr lang="en-IN" sz="4400" dirty="0">
              <a:latin typeface="Barlow SemiBold" panose="00000700000000000000" pitchFamily="2" charset="0"/>
            </a:endParaRPr>
          </a:p>
        </p:txBody>
      </p:sp>
      <p:sp>
        <p:nvSpPr>
          <p:cNvPr id="12" name="Rectangle: Rounded Corners 11">
            <a:extLst>
              <a:ext uri="{FF2B5EF4-FFF2-40B4-BE49-F238E27FC236}">
                <a16:creationId xmlns:a16="http://schemas.microsoft.com/office/drawing/2014/main" id="{DDA2F781-BAB0-4B0C-8834-D4D59D8BD8C4}"/>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a:extLst>
              <a:ext uri="{FF2B5EF4-FFF2-40B4-BE49-F238E27FC236}">
                <a16:creationId xmlns:a16="http://schemas.microsoft.com/office/drawing/2014/main" id="{D81A2CC3-7CA8-4238-BADB-E4D59DE4F81C}"/>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14" name="Rectangle 13">
            <a:extLst>
              <a:ext uri="{FF2B5EF4-FFF2-40B4-BE49-F238E27FC236}">
                <a16:creationId xmlns:a16="http://schemas.microsoft.com/office/drawing/2014/main" id="{CC431DAA-A472-4AE1-94C3-CDFDF4BC0424}"/>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pic>
        <p:nvPicPr>
          <p:cNvPr id="2" name="Slide_Spanish_30">
            <a:hlinkClick r:id="" action="ppaction://media"/>
            <a:extLst>
              <a:ext uri="{FF2B5EF4-FFF2-40B4-BE49-F238E27FC236}">
                <a16:creationId xmlns:a16="http://schemas.microsoft.com/office/drawing/2014/main" id="{6263BC20-6F54-4636-B014-D714A2B42B6C}"/>
              </a:ext>
            </a:extLst>
          </p:cNvPr>
          <p:cNvPicPr>
            <a:picLocks noChangeAspect="1"/>
          </p:cNvPicPr>
          <p:nvPr>
            <a:audioFile r:link="rId2"/>
            <p:extLst>
              <p:ext uri="{DAA4B4D4-6D71-4841-9C94-3DE7FCFB9230}">
                <p14:media xmlns:p14="http://schemas.microsoft.com/office/powerpoint/2010/main" r:embed="rId1"/>
              </p:ext>
            </p:extLst>
          </p:nvPr>
        </p:nvPicPr>
        <p:blipFill>
          <a:blip r:embed="rId7">
            <a:extLst/>
          </a:blip>
          <a:stretch>
            <a:fillRect/>
          </a:stretch>
        </p:blipFill>
        <p:spPr>
          <a:xfrm>
            <a:off x="298845" y="6289794"/>
            <a:ext cx="158400" cy="158400"/>
          </a:xfrm>
          <a:prstGeom prst="rect">
            <a:avLst/>
          </a:prstGeom>
        </p:spPr>
      </p:pic>
      <p:pic>
        <p:nvPicPr>
          <p:cNvPr id="4" name="Slide 3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extLst>
              <a:ext uri="{BEBA8EAE-BF5A-486C-A8C5-ECC9F3942E4B}">
                <a14:imgProps xmlns:a14="http://schemas.microsoft.com/office/drawing/2010/main">
                  <a14:imgLayer r:embed="rId9">
                    <a14:imgEffect>
                      <a14:brightnessContrast bright="-40000" contrast="40000"/>
                    </a14:imgEffect>
                  </a14:imgLayer>
                </a14:imgProps>
              </a:ext>
            </a:extLst>
          </a:blip>
          <a:stretch>
            <a:fillRect/>
          </a:stretch>
        </p:blipFill>
        <p:spPr>
          <a:xfrm>
            <a:off x="298845" y="6059433"/>
            <a:ext cx="158400" cy="158400"/>
          </a:xfrm>
          <a:prstGeom prst="rect">
            <a:avLst/>
          </a:prstGeom>
        </p:spPr>
      </p:pic>
      <p:pic>
        <p:nvPicPr>
          <p:cNvPr id="15" name="Picture 14">
            <a:hlinkClick r:id="rId10"/>
            <a:extLst>
              <a:ext uri="{FF2B5EF4-FFF2-40B4-BE49-F238E27FC236}">
                <a16:creationId xmlns:a16="http://schemas.microsoft.com/office/drawing/2014/main" id="{1D56712D-8336-4A18-9282-128DCC41828C}"/>
              </a:ext>
            </a:extLst>
          </p:cNvPr>
          <p:cNvPicPr>
            <a:picLocks noChangeAspect="1"/>
          </p:cNvPicPr>
          <p:nvPr/>
        </p:nvPicPr>
        <p:blipFill>
          <a:blip r:embed="rId11"/>
          <a:stretch>
            <a:fillRect/>
          </a:stretch>
        </p:blipFill>
        <p:spPr>
          <a:xfrm>
            <a:off x="9370421" y="5743193"/>
            <a:ext cx="2821579" cy="914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877"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645"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9171DDD8-8AA5-4374-8793-49B193B76D2A}"/>
              </a:ext>
            </a:extLst>
          </p:cNvPr>
          <p:cNvPicPr>
            <a:picLocks noChangeAspect="1"/>
          </p:cNvPicPr>
          <p:nvPr/>
        </p:nvPicPr>
        <p:blipFill rotWithShape="1">
          <a:blip r:embed="rId6">
            <a:grayscl/>
            <a:extLst>
              <a:ext uri="{28A0092B-C50C-407E-A947-70E740481C1C}">
                <a14:useLocalDpi xmlns:a14="http://schemas.microsoft.com/office/drawing/2010/main"/>
              </a:ext>
            </a:extLst>
          </a:blip>
          <a:srcRect/>
          <a:stretch/>
        </p:blipFill>
        <p:spPr>
          <a:xfrm flipH="1">
            <a:off x="0" y="0"/>
            <a:ext cx="12192000" cy="6898511"/>
          </a:xfrm>
          <a:prstGeom prst="rect">
            <a:avLst/>
          </a:prstGeom>
        </p:spPr>
      </p:pic>
      <p:sp>
        <p:nvSpPr>
          <p:cNvPr id="22" name="Rectangle: Top Corners Rounded 21">
            <a:extLst>
              <a:ext uri="{FF2B5EF4-FFF2-40B4-BE49-F238E27FC236}">
                <a16:creationId xmlns:a16="http://schemas.microsoft.com/office/drawing/2014/main" id="{C0BCD14F-4A4F-4AED-9E4F-9D24B6BCD588}"/>
              </a:ext>
            </a:extLst>
          </p:cNvPr>
          <p:cNvSpPr/>
          <p:nvPr/>
        </p:nvSpPr>
        <p:spPr>
          <a:xfrm rot="10800000">
            <a:off x="1377951" y="1"/>
            <a:ext cx="9436100" cy="1257300"/>
          </a:xfrm>
          <a:prstGeom prst="round2SameRect">
            <a:avLst/>
          </a:prstGeom>
          <a:solidFill>
            <a:schemeClr val="bg1"/>
          </a:solidFill>
          <a:ln>
            <a:noFill/>
          </a:ln>
          <a:effectLst>
            <a:outerShdw blurRad="1651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5494145F-EEF5-40DC-8C5D-0D5159958EA3}"/>
              </a:ext>
            </a:extLst>
          </p:cNvPr>
          <p:cNvSpPr/>
          <p:nvPr/>
        </p:nvSpPr>
        <p:spPr>
          <a:xfrm rot="5400000">
            <a:off x="6024880" y="-2907030"/>
            <a:ext cx="142240" cy="59563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Google Shape;108;p16">
            <a:extLst>
              <a:ext uri="{FF2B5EF4-FFF2-40B4-BE49-F238E27FC236}">
                <a16:creationId xmlns:a16="http://schemas.microsoft.com/office/drawing/2014/main" id="{695C57DA-1E53-405F-90EB-9D2ED175D048}"/>
              </a:ext>
            </a:extLst>
          </p:cNvPr>
          <p:cNvSpPr txBox="1">
            <a:spLocks/>
          </p:cNvSpPr>
          <p:nvPr/>
        </p:nvSpPr>
        <p:spPr>
          <a:xfrm>
            <a:off x="1377951" y="258252"/>
            <a:ext cx="9436098" cy="825504"/>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002060"/>
              </a:buClr>
              <a:buSzPts val="4400"/>
            </a:pPr>
            <a:r>
              <a:rPr lang="en-GB" dirty="0">
                <a:solidFill>
                  <a:schemeClr val="tx1"/>
                </a:solidFill>
                <a:latin typeface="Barlow SemiBold" panose="00000700000000000000" pitchFamily="2" charset="0"/>
              </a:rPr>
              <a:t>Importance of Regular Eye Exams</a:t>
            </a:r>
          </a:p>
        </p:txBody>
      </p:sp>
      <p:sp>
        <p:nvSpPr>
          <p:cNvPr id="19" name="Rectangle: Rounded Corners 18">
            <a:extLst>
              <a:ext uri="{FF2B5EF4-FFF2-40B4-BE49-F238E27FC236}">
                <a16:creationId xmlns:a16="http://schemas.microsoft.com/office/drawing/2014/main" id="{206FD200-27E3-457A-AF0D-D88BD12F88B7}"/>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ectangle 19">
            <a:extLst>
              <a:ext uri="{FF2B5EF4-FFF2-40B4-BE49-F238E27FC236}">
                <a16:creationId xmlns:a16="http://schemas.microsoft.com/office/drawing/2014/main" id="{0840B927-A38D-47BF-AD06-38D044237AF2}"/>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1" name="Rectangle 20">
            <a:extLst>
              <a:ext uri="{FF2B5EF4-FFF2-40B4-BE49-F238E27FC236}">
                <a16:creationId xmlns:a16="http://schemas.microsoft.com/office/drawing/2014/main" id="{A0B2C9D4-8619-4809-A16E-003F3D5CEBB1}"/>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3" name="Group 2">
            <a:extLst>
              <a:ext uri="{FF2B5EF4-FFF2-40B4-BE49-F238E27FC236}">
                <a16:creationId xmlns:a16="http://schemas.microsoft.com/office/drawing/2014/main" id="{0A6AC87F-3C68-47FE-8246-B2C91712948D}"/>
              </a:ext>
            </a:extLst>
          </p:cNvPr>
          <p:cNvGrpSpPr/>
          <p:nvPr/>
        </p:nvGrpSpPr>
        <p:grpSpPr>
          <a:xfrm>
            <a:off x="486856" y="1476182"/>
            <a:ext cx="11218288" cy="3905637"/>
            <a:chOff x="486856" y="1664011"/>
            <a:chExt cx="11218288" cy="3905637"/>
          </a:xfrm>
        </p:grpSpPr>
        <p:sp>
          <p:nvSpPr>
            <p:cNvPr id="28" name="Rectangle: Rounded Corners 27">
              <a:extLst>
                <a:ext uri="{FF2B5EF4-FFF2-40B4-BE49-F238E27FC236}">
                  <a16:creationId xmlns:a16="http://schemas.microsoft.com/office/drawing/2014/main" id="{2A52204E-69AF-4D6D-AFB3-CB0E7A674A39}"/>
                </a:ext>
              </a:extLst>
            </p:cNvPr>
            <p:cNvSpPr/>
            <p:nvPr/>
          </p:nvSpPr>
          <p:spPr>
            <a:xfrm>
              <a:off x="486856" y="1664011"/>
              <a:ext cx="11218288" cy="3905637"/>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a:extLst>
                <a:ext uri="{FF2B5EF4-FFF2-40B4-BE49-F238E27FC236}">
                  <a16:creationId xmlns:a16="http://schemas.microsoft.com/office/drawing/2014/main" id="{64CFA7D6-C80A-4685-AEC0-EDD5F74BEC68}"/>
                </a:ext>
              </a:extLst>
            </p:cNvPr>
            <p:cNvSpPr/>
            <p:nvPr/>
          </p:nvSpPr>
          <p:spPr>
            <a:xfrm>
              <a:off x="859526" y="1908669"/>
              <a:ext cx="6404874" cy="3416320"/>
            </a:xfrm>
            <a:prstGeom prst="rect">
              <a:avLst/>
            </a:prstGeom>
          </p:spPr>
          <p:txBody>
            <a:bodyPr wrap="square" anchor="ctr">
              <a:spAutoFit/>
            </a:bodyPr>
            <a:lstStyle/>
            <a:p>
              <a:r>
                <a:rPr lang="en-GB" sz="2400" b="1" dirty="0"/>
                <a:t>Recommended Schedule for Eye Exams:</a:t>
              </a:r>
            </a:p>
            <a:p>
              <a:pPr marL="342900" indent="-342900">
                <a:buSzPct val="75000"/>
                <a:buBlip>
                  <a:blip r:embed="rId7"/>
                </a:buBlip>
              </a:pPr>
              <a:r>
                <a:rPr lang="en-GB" sz="2400" dirty="0"/>
                <a:t>First eye exam at 6–12 months</a:t>
              </a:r>
            </a:p>
            <a:p>
              <a:pPr marL="342900" indent="-342900">
                <a:buSzPct val="75000"/>
                <a:buBlip>
                  <a:blip r:embed="rId7"/>
                </a:buBlip>
              </a:pPr>
              <a:r>
                <a:rPr lang="en-GB" sz="2400" dirty="0"/>
                <a:t>Again at age 3, then before school</a:t>
              </a:r>
            </a:p>
            <a:p>
              <a:pPr marL="342900" indent="-342900">
                <a:buSzPct val="75000"/>
                <a:buBlip>
                  <a:blip r:embed="rId7"/>
                </a:buBlip>
              </a:pPr>
              <a:r>
                <a:rPr lang="en-GB" sz="2400" dirty="0"/>
                <a:t>Every 1–2 years after, or as recommended</a:t>
              </a:r>
            </a:p>
            <a:p>
              <a:endParaRPr lang="en-GB" sz="2400" b="1" dirty="0"/>
            </a:p>
            <a:p>
              <a:r>
                <a:rPr lang="en-GB" sz="2400" b="1" dirty="0"/>
                <a:t>What to Expect During an Eye Exam:</a:t>
              </a:r>
            </a:p>
            <a:p>
              <a:pPr marL="342900" indent="-342900">
                <a:buSzPct val="75000"/>
                <a:buBlip>
                  <a:blip r:embed="rId7"/>
                </a:buBlip>
              </a:pPr>
              <a:r>
                <a:rPr lang="en-GB" sz="2400" dirty="0"/>
                <a:t>Vision testing with eye charts</a:t>
              </a:r>
            </a:p>
            <a:p>
              <a:pPr marL="342900" indent="-342900">
                <a:buSzPct val="75000"/>
                <a:buBlip>
                  <a:blip r:embed="rId7"/>
                </a:buBlip>
              </a:pPr>
              <a:r>
                <a:rPr lang="en-GB" sz="2400" dirty="0"/>
                <a:t>Checking eye alignment and movement</a:t>
              </a:r>
            </a:p>
            <a:p>
              <a:pPr marL="342900" indent="-342900">
                <a:buSzPct val="75000"/>
                <a:buBlip>
                  <a:blip r:embed="rId7"/>
                </a:buBlip>
              </a:pPr>
              <a:r>
                <a:rPr lang="en-GB" sz="2400" dirty="0"/>
                <a:t>Assessing overall eye health</a:t>
              </a:r>
            </a:p>
          </p:txBody>
        </p:sp>
        <p:pic>
          <p:nvPicPr>
            <p:cNvPr id="29" name="Picture 28">
              <a:extLst>
                <a:ext uri="{FF2B5EF4-FFF2-40B4-BE49-F238E27FC236}">
                  <a16:creationId xmlns:a16="http://schemas.microsoft.com/office/drawing/2014/main" id="{2DEA367C-9253-45A2-93B9-ADCBE15A4B71}"/>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7226717" y="2357272"/>
              <a:ext cx="4478427" cy="2519115"/>
            </a:xfrm>
            <a:prstGeom prst="rect">
              <a:avLst/>
            </a:prstGeom>
          </p:spPr>
        </p:pic>
      </p:grpSp>
      <p:grpSp>
        <p:nvGrpSpPr>
          <p:cNvPr id="30" name="Group 29">
            <a:extLst>
              <a:ext uri="{FF2B5EF4-FFF2-40B4-BE49-F238E27FC236}">
                <a16:creationId xmlns:a16="http://schemas.microsoft.com/office/drawing/2014/main" id="{06631C65-1E3B-4DE5-96B3-3DD8DD455DB5}"/>
              </a:ext>
            </a:extLst>
          </p:cNvPr>
          <p:cNvGrpSpPr/>
          <p:nvPr/>
        </p:nvGrpSpPr>
        <p:grpSpPr>
          <a:xfrm>
            <a:off x="-236840" y="6675119"/>
            <a:ext cx="12708239" cy="182881"/>
            <a:chOff x="-236840" y="6675119"/>
            <a:chExt cx="12708239" cy="182881"/>
          </a:xfrm>
        </p:grpSpPr>
        <p:sp>
          <p:nvSpPr>
            <p:cNvPr id="31" name="Rectangle 30">
              <a:extLst>
                <a:ext uri="{FF2B5EF4-FFF2-40B4-BE49-F238E27FC236}">
                  <a16:creationId xmlns:a16="http://schemas.microsoft.com/office/drawing/2014/main" id="{C778814B-D137-48DE-B4CA-ABEC7FB4CAC1}"/>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Parallelogram 31">
              <a:extLst>
                <a:ext uri="{FF2B5EF4-FFF2-40B4-BE49-F238E27FC236}">
                  <a16:creationId xmlns:a16="http://schemas.microsoft.com/office/drawing/2014/main" id="{20408637-793D-4F13-816E-97FD25AD17E6}"/>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Parallelogram 32">
              <a:extLst>
                <a:ext uri="{FF2B5EF4-FFF2-40B4-BE49-F238E27FC236}">
                  <a16:creationId xmlns:a16="http://schemas.microsoft.com/office/drawing/2014/main" id="{DCF8E7E7-CFB3-4554-A5EB-D37682E2EC9E}"/>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31">
            <a:hlinkClick r:id="" action="ppaction://media"/>
            <a:extLst>
              <a:ext uri="{FF2B5EF4-FFF2-40B4-BE49-F238E27FC236}">
                <a16:creationId xmlns:a16="http://schemas.microsoft.com/office/drawing/2014/main" id="{D84F684A-7569-45DE-9871-8730CE820666}"/>
              </a:ext>
            </a:extLst>
          </p:cNvPr>
          <p:cNvPicPr>
            <a:picLocks noChangeAspect="1"/>
          </p:cNvPicPr>
          <p:nvPr>
            <a:audioFile r:link="rId2"/>
            <p:extLst>
              <p:ext uri="{DAA4B4D4-6D71-4841-9C94-3DE7FCFB9230}">
                <p14:media xmlns:p14="http://schemas.microsoft.com/office/powerpoint/2010/main" r:embed="rId1"/>
              </p:ext>
            </p:extLst>
          </p:nvPr>
        </p:nvPicPr>
        <p:blipFill>
          <a:blip r:embed="rId9">
            <a:extLst/>
          </a:blip>
          <a:stretch>
            <a:fillRect/>
          </a:stretch>
        </p:blipFill>
        <p:spPr>
          <a:xfrm>
            <a:off x="299307" y="6289794"/>
            <a:ext cx="158400" cy="158400"/>
          </a:xfrm>
          <a:prstGeom prst="rect">
            <a:avLst/>
          </a:prstGeom>
        </p:spPr>
      </p:pic>
      <p:pic>
        <p:nvPicPr>
          <p:cNvPr id="7" name="Slide 3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extLst>
              <a:ext uri="{BEBA8EAE-BF5A-486C-A8C5-ECC9F3942E4B}">
                <a14:imgProps xmlns:a14="http://schemas.microsoft.com/office/drawing/2010/main">
                  <a14:imgLayer r:embed="rId11">
                    <a14:imgEffect>
                      <a14:brightnessContrast bright="-40000" contrast="40000"/>
                    </a14:imgEffect>
                  </a14:imgLayer>
                </a14:imgProps>
              </a:ext>
            </a:extLst>
          </a:blip>
          <a:stretch>
            <a:fillRect/>
          </a:stretch>
        </p:blipFill>
        <p:spPr>
          <a:xfrm>
            <a:off x="299307" y="6059433"/>
            <a:ext cx="158400" cy="158400"/>
          </a:xfrm>
          <a:prstGeom prst="rect">
            <a:avLst/>
          </a:prstGeom>
        </p:spPr>
      </p:pic>
      <p:pic>
        <p:nvPicPr>
          <p:cNvPr id="24" name="Picture 23">
            <a:hlinkClick r:id="rId12"/>
            <a:extLst>
              <a:ext uri="{FF2B5EF4-FFF2-40B4-BE49-F238E27FC236}">
                <a16:creationId xmlns:a16="http://schemas.microsoft.com/office/drawing/2014/main" id="{391A9709-3316-4E4A-A0C2-954E3AB518E3}"/>
              </a:ext>
            </a:extLst>
          </p:cNvPr>
          <p:cNvPicPr>
            <a:picLocks noChangeAspect="1"/>
          </p:cNvPicPr>
          <p:nvPr/>
        </p:nvPicPr>
        <p:blipFill>
          <a:blip r:embed="rId13"/>
          <a:stretch>
            <a:fillRect/>
          </a:stretch>
        </p:blipFill>
        <p:spPr>
          <a:xfrm>
            <a:off x="9370421" y="5743193"/>
            <a:ext cx="2821579" cy="914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63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6994" fill="hold"/>
                                        <p:tgtEl>
                                          <p:spTgt spid="7"/>
                                        </p:tgtEl>
                                      </p:cBhvr>
                                    </p:cmd>
                                  </p:childTnLst>
                                </p:cTn>
                              </p:par>
                            </p:childTnLst>
                          </p:cTn>
                        </p:par>
                      </p:childTnLst>
                    </p:cTn>
                  </p:par>
                </p:childTnLst>
              </p:cTn>
              <p:nextCondLst>
                <p:cond evt="onClick" delay="0">
                  <p:tgtEl>
                    <p:spTgt spid="7"/>
                  </p:tgtEl>
                </p:cond>
              </p:nextCondLst>
            </p:seq>
            <p:audio>
              <p:cMediaNode vol="80000">
                <p:cTn id="13" fill="hold" display="0">
                  <p:stCondLst>
                    <p:cond delay="indefinite"/>
                  </p:stCondLst>
                  <p:endCondLst>
                    <p:cond evt="onStopAudio" delay="0">
                      <p:tgtEl>
                        <p:sldTgt/>
                      </p:tgtEl>
                    </p:cond>
                  </p:endCondLst>
                </p:cTn>
                <p:tgtEl>
                  <p:spTgt spid="7"/>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6">
            <a:grayscl/>
            <a:extLst>
              <a:ext uri="{28A0092B-C50C-407E-A947-70E740481C1C}">
                <a14:useLocalDpi xmlns:a14="http://schemas.microsoft.com/office/drawing/2010/main"/>
              </a:ext>
            </a:extLst>
          </a:blip>
          <a:srcRect/>
          <a:stretch/>
        </p:blipFill>
        <p:spPr>
          <a:xfrm flipH="1">
            <a:off x="0" y="0"/>
            <a:ext cx="12192000" cy="6898511"/>
          </a:xfrm>
          <a:prstGeom prst="rect">
            <a:avLst/>
          </a:prstGeom>
        </p:spPr>
      </p:pic>
      <p:sp>
        <p:nvSpPr>
          <p:cNvPr id="18" name="Rectangle: Rounded Corners 17">
            <a:extLst>
              <a:ext uri="{FF2B5EF4-FFF2-40B4-BE49-F238E27FC236}">
                <a16:creationId xmlns:a16="http://schemas.microsoft.com/office/drawing/2014/main" id="{3816AE14-FF45-4794-A3CF-D61F1CB085C7}"/>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FB40CE45-AEDB-4F5F-B09B-CCBD0980D448}"/>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0" name="Rectangle 19">
            <a:extLst>
              <a:ext uri="{FF2B5EF4-FFF2-40B4-BE49-F238E27FC236}">
                <a16:creationId xmlns:a16="http://schemas.microsoft.com/office/drawing/2014/main" id="{1E1E2665-FB7C-4E5B-9708-4370C3412BE6}"/>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sp>
        <p:nvSpPr>
          <p:cNvPr id="27" name="Rectangle: Top Corners Rounded 26">
            <a:extLst>
              <a:ext uri="{FF2B5EF4-FFF2-40B4-BE49-F238E27FC236}">
                <a16:creationId xmlns:a16="http://schemas.microsoft.com/office/drawing/2014/main" id="{A52CF5B8-B249-4B75-A4F3-D2E7583CDE61}"/>
              </a:ext>
            </a:extLst>
          </p:cNvPr>
          <p:cNvSpPr/>
          <p:nvPr/>
        </p:nvSpPr>
        <p:spPr>
          <a:xfrm rot="10800000">
            <a:off x="1377951" y="1"/>
            <a:ext cx="9436100" cy="1257300"/>
          </a:xfrm>
          <a:prstGeom prst="round2SameRect">
            <a:avLst/>
          </a:prstGeom>
          <a:solidFill>
            <a:schemeClr val="bg1"/>
          </a:solidFill>
          <a:ln>
            <a:noFill/>
          </a:ln>
          <a:effectLst>
            <a:outerShdw blurRad="1651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Rectangle 27">
            <a:extLst>
              <a:ext uri="{FF2B5EF4-FFF2-40B4-BE49-F238E27FC236}">
                <a16:creationId xmlns:a16="http://schemas.microsoft.com/office/drawing/2014/main" id="{24F0C97F-7F4B-42C9-95DB-2A7E69D7355A}"/>
              </a:ext>
            </a:extLst>
          </p:cNvPr>
          <p:cNvSpPr/>
          <p:nvPr/>
        </p:nvSpPr>
        <p:spPr>
          <a:xfrm rot="5400000">
            <a:off x="6024880" y="-2907030"/>
            <a:ext cx="142240" cy="59563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Google Shape;108;p16">
            <a:extLst>
              <a:ext uri="{FF2B5EF4-FFF2-40B4-BE49-F238E27FC236}">
                <a16:creationId xmlns:a16="http://schemas.microsoft.com/office/drawing/2014/main" id="{3BB4366E-E513-4D7B-A7CC-D7BCB178D3A5}"/>
              </a:ext>
            </a:extLst>
          </p:cNvPr>
          <p:cNvSpPr txBox="1">
            <a:spLocks/>
          </p:cNvSpPr>
          <p:nvPr/>
        </p:nvSpPr>
        <p:spPr>
          <a:xfrm>
            <a:off x="1377951" y="258252"/>
            <a:ext cx="9436098" cy="825504"/>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002060"/>
              </a:buClr>
              <a:buSzPts val="4400"/>
            </a:pPr>
            <a:r>
              <a:rPr lang="en-GB" dirty="0">
                <a:solidFill>
                  <a:schemeClr val="tx1"/>
                </a:solidFill>
                <a:latin typeface="Barlow SemiBold" panose="00000700000000000000" pitchFamily="2" charset="0"/>
              </a:rPr>
              <a:t>Limiting Screen Time</a:t>
            </a:r>
          </a:p>
        </p:txBody>
      </p:sp>
      <p:grpSp>
        <p:nvGrpSpPr>
          <p:cNvPr id="3" name="Group 2">
            <a:extLst>
              <a:ext uri="{FF2B5EF4-FFF2-40B4-BE49-F238E27FC236}">
                <a16:creationId xmlns:a16="http://schemas.microsoft.com/office/drawing/2014/main" id="{2CABE2DC-7E5E-4F4C-8A31-371E29E38CB7}"/>
              </a:ext>
            </a:extLst>
          </p:cNvPr>
          <p:cNvGrpSpPr/>
          <p:nvPr/>
        </p:nvGrpSpPr>
        <p:grpSpPr>
          <a:xfrm>
            <a:off x="486856" y="1476182"/>
            <a:ext cx="11218288" cy="3905637"/>
            <a:chOff x="486856" y="1837556"/>
            <a:chExt cx="11218288" cy="3905637"/>
          </a:xfrm>
        </p:grpSpPr>
        <p:sp>
          <p:nvSpPr>
            <p:cNvPr id="32" name="Rectangle: Rounded Corners 31">
              <a:extLst>
                <a:ext uri="{FF2B5EF4-FFF2-40B4-BE49-F238E27FC236}">
                  <a16:creationId xmlns:a16="http://schemas.microsoft.com/office/drawing/2014/main" id="{74A01761-86F4-436D-8F08-1D57455FF5B5}"/>
                </a:ext>
              </a:extLst>
            </p:cNvPr>
            <p:cNvSpPr/>
            <p:nvPr/>
          </p:nvSpPr>
          <p:spPr>
            <a:xfrm>
              <a:off x="486856" y="1837556"/>
              <a:ext cx="11218288" cy="3905637"/>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Rectangle 32">
              <a:extLst>
                <a:ext uri="{FF2B5EF4-FFF2-40B4-BE49-F238E27FC236}">
                  <a16:creationId xmlns:a16="http://schemas.microsoft.com/office/drawing/2014/main" id="{9FCAAD00-DD00-4CA7-98AE-D49A464AE766}"/>
                </a:ext>
              </a:extLst>
            </p:cNvPr>
            <p:cNvSpPr/>
            <p:nvPr/>
          </p:nvSpPr>
          <p:spPr>
            <a:xfrm>
              <a:off x="859526" y="1897548"/>
              <a:ext cx="6367192" cy="3785652"/>
            </a:xfrm>
            <a:prstGeom prst="rect">
              <a:avLst/>
            </a:prstGeom>
          </p:spPr>
          <p:txBody>
            <a:bodyPr wrap="square" anchor="ctr">
              <a:spAutoFit/>
            </a:bodyPr>
            <a:lstStyle/>
            <a:p>
              <a:r>
                <a:rPr lang="en-GB" sz="2400" b="1" dirty="0"/>
                <a:t>Guidelines for Screen Time:</a:t>
              </a:r>
            </a:p>
            <a:p>
              <a:pPr marL="342900" indent="-342900">
                <a:buSzPct val="75000"/>
                <a:buBlip>
                  <a:blip r:embed="rId7"/>
                </a:buBlip>
              </a:pPr>
              <a:r>
                <a:rPr lang="en-GB" sz="2400" dirty="0"/>
                <a:t>Ages 2–5: Max 1 hour/day of high-quality content</a:t>
              </a:r>
            </a:p>
            <a:p>
              <a:pPr marL="342900" indent="-342900">
                <a:buSzPct val="75000"/>
                <a:buBlip>
                  <a:blip r:embed="rId7"/>
                </a:buBlip>
              </a:pPr>
              <a:r>
                <a:rPr lang="en-GB" sz="2400" dirty="0"/>
                <a:t>Ages 6+: Set consistent limits and encourage breaks</a:t>
              </a:r>
            </a:p>
            <a:p>
              <a:endParaRPr lang="en-GB" sz="2400" dirty="0"/>
            </a:p>
            <a:p>
              <a:r>
                <a:rPr lang="en-GB" sz="2400" b="1" dirty="0"/>
                <a:t>Tips for Reducing Eye Strain:</a:t>
              </a:r>
            </a:p>
            <a:p>
              <a:pPr marL="342900" indent="-342900">
                <a:buSzPct val="75000"/>
                <a:buBlip>
                  <a:blip r:embed="rId7"/>
                </a:buBlip>
              </a:pPr>
              <a:r>
                <a:rPr lang="en-GB" sz="2400" dirty="0"/>
                <a:t>Follow the 20-20-20 rule (every 20 minutes, look 20 feet away for 20 seconds)</a:t>
              </a:r>
            </a:p>
            <a:p>
              <a:pPr marL="342900" indent="-342900">
                <a:buSzPct val="75000"/>
                <a:buBlip>
                  <a:blip r:embed="rId7"/>
                </a:buBlip>
              </a:pPr>
              <a:r>
                <a:rPr lang="en-GB" sz="2400" dirty="0"/>
                <a:t>Ensure proper lighting and screen distance</a:t>
              </a:r>
            </a:p>
          </p:txBody>
        </p:sp>
        <p:pic>
          <p:nvPicPr>
            <p:cNvPr id="35" name="Picture 34">
              <a:extLst>
                <a:ext uri="{FF2B5EF4-FFF2-40B4-BE49-F238E27FC236}">
                  <a16:creationId xmlns:a16="http://schemas.microsoft.com/office/drawing/2014/main" id="{4D42C239-02A5-420C-AC3A-705CCFEC157E}"/>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7226716" y="2530817"/>
              <a:ext cx="4478428" cy="2519116"/>
            </a:xfrm>
            <a:prstGeom prst="rect">
              <a:avLst/>
            </a:prstGeom>
          </p:spPr>
        </p:pic>
      </p:grpSp>
      <p:grpSp>
        <p:nvGrpSpPr>
          <p:cNvPr id="36" name="Group 35">
            <a:extLst>
              <a:ext uri="{FF2B5EF4-FFF2-40B4-BE49-F238E27FC236}">
                <a16:creationId xmlns:a16="http://schemas.microsoft.com/office/drawing/2014/main" id="{FABCAF10-C412-486F-8921-AF814D5F6F9C}"/>
              </a:ext>
            </a:extLst>
          </p:cNvPr>
          <p:cNvGrpSpPr/>
          <p:nvPr/>
        </p:nvGrpSpPr>
        <p:grpSpPr>
          <a:xfrm>
            <a:off x="-236840" y="6675119"/>
            <a:ext cx="12708239" cy="182881"/>
            <a:chOff x="-236840" y="6675119"/>
            <a:chExt cx="12708239" cy="182881"/>
          </a:xfrm>
        </p:grpSpPr>
        <p:sp>
          <p:nvSpPr>
            <p:cNvPr id="37" name="Rectangle 36">
              <a:extLst>
                <a:ext uri="{FF2B5EF4-FFF2-40B4-BE49-F238E27FC236}">
                  <a16:creationId xmlns:a16="http://schemas.microsoft.com/office/drawing/2014/main" id="{C932FB0E-B7FE-41CB-9A75-8DB56BCC9CB9}"/>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65E9E25A-F699-430E-9B69-4A9A3CE34BEB}"/>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A0F396AA-3AAD-41C3-9CE0-2B1AE1B3F95A}"/>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32">
            <a:hlinkClick r:id="" action="ppaction://media"/>
            <a:extLst>
              <a:ext uri="{FF2B5EF4-FFF2-40B4-BE49-F238E27FC236}">
                <a16:creationId xmlns:a16="http://schemas.microsoft.com/office/drawing/2014/main" id="{45A264EC-F955-44E0-BE40-54CCC31E7B2E}"/>
              </a:ext>
            </a:extLst>
          </p:cNvPr>
          <p:cNvPicPr>
            <a:picLocks noChangeAspect="1"/>
          </p:cNvPicPr>
          <p:nvPr>
            <a:audioFile r:link="rId2"/>
            <p:extLst>
              <p:ext uri="{DAA4B4D4-6D71-4841-9C94-3DE7FCFB9230}">
                <p14:media xmlns:p14="http://schemas.microsoft.com/office/powerpoint/2010/main" r:embed="rId1"/>
              </p:ext>
            </p:extLst>
          </p:nvPr>
        </p:nvPicPr>
        <p:blipFill>
          <a:blip r:embed="rId9">
            <a:extLst/>
          </a:blip>
          <a:stretch>
            <a:fillRect/>
          </a:stretch>
        </p:blipFill>
        <p:spPr>
          <a:xfrm>
            <a:off x="299307" y="6289794"/>
            <a:ext cx="158400" cy="158400"/>
          </a:xfrm>
          <a:prstGeom prst="rect">
            <a:avLst/>
          </a:prstGeom>
        </p:spPr>
      </p:pic>
      <p:pic>
        <p:nvPicPr>
          <p:cNvPr id="4" name="Slide 3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extLst>
              <a:ext uri="{BEBA8EAE-BF5A-486C-A8C5-ECC9F3942E4B}">
                <a14:imgProps xmlns:a14="http://schemas.microsoft.com/office/drawing/2010/main">
                  <a14:imgLayer r:embed="rId11">
                    <a14:imgEffect>
                      <a14:brightnessContrast bright="-40000" contrast="40000"/>
                    </a14:imgEffect>
                  </a14:imgLayer>
                </a14:imgProps>
              </a:ext>
            </a:extLst>
          </a:blip>
          <a:stretch>
            <a:fillRect/>
          </a:stretch>
        </p:blipFill>
        <p:spPr>
          <a:xfrm>
            <a:off x="299307" y="6059433"/>
            <a:ext cx="158400" cy="158400"/>
          </a:xfrm>
          <a:prstGeom prst="rect">
            <a:avLst/>
          </a:prstGeom>
        </p:spPr>
      </p:pic>
      <p:pic>
        <p:nvPicPr>
          <p:cNvPr id="21" name="Picture 20">
            <a:hlinkClick r:id="rId12"/>
            <a:extLst>
              <a:ext uri="{FF2B5EF4-FFF2-40B4-BE49-F238E27FC236}">
                <a16:creationId xmlns:a16="http://schemas.microsoft.com/office/drawing/2014/main" id="{5DF6E247-F9DD-4A15-8426-51CEF86E26C1}"/>
              </a:ext>
            </a:extLst>
          </p:cNvPr>
          <p:cNvPicPr>
            <a:picLocks noChangeAspect="1"/>
          </p:cNvPicPr>
          <p:nvPr/>
        </p:nvPicPr>
        <p:blipFill>
          <a:blip r:embed="rId13"/>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28235887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9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7862"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CBC1F526-4DFE-4B5F-BD56-E4DA05BF42A6}"/>
              </a:ext>
            </a:extLst>
          </p:cNvPr>
          <p:cNvPicPr>
            <a:picLocks noChangeAspect="1"/>
          </p:cNvPicPr>
          <p:nvPr/>
        </p:nvPicPr>
        <p:blipFill rotWithShape="1">
          <a:blip r:embed="rId6">
            <a:grayscl/>
            <a:extLst>
              <a:ext uri="{28A0092B-C50C-407E-A947-70E740481C1C}">
                <a14:useLocalDpi xmlns:a14="http://schemas.microsoft.com/office/drawing/2010/main"/>
              </a:ext>
            </a:extLst>
          </a:blip>
          <a:srcRect/>
          <a:stretch/>
        </p:blipFill>
        <p:spPr>
          <a:xfrm flipH="1">
            <a:off x="0" y="-20255"/>
            <a:ext cx="12192000" cy="6898511"/>
          </a:xfrm>
          <a:prstGeom prst="rect">
            <a:avLst/>
          </a:prstGeom>
        </p:spPr>
      </p:pic>
      <p:sp>
        <p:nvSpPr>
          <p:cNvPr id="21" name="Rectangle: Top Corners Rounded 20">
            <a:extLst>
              <a:ext uri="{FF2B5EF4-FFF2-40B4-BE49-F238E27FC236}">
                <a16:creationId xmlns:a16="http://schemas.microsoft.com/office/drawing/2014/main" id="{4124FFCF-CDB7-4C41-8291-9D98D4AD688B}"/>
              </a:ext>
            </a:extLst>
          </p:cNvPr>
          <p:cNvSpPr/>
          <p:nvPr/>
        </p:nvSpPr>
        <p:spPr>
          <a:xfrm rot="10800000">
            <a:off x="1377951" y="1"/>
            <a:ext cx="9436100" cy="1257300"/>
          </a:xfrm>
          <a:prstGeom prst="round2SameRect">
            <a:avLst/>
          </a:prstGeom>
          <a:solidFill>
            <a:schemeClr val="bg1"/>
          </a:solidFill>
          <a:ln>
            <a:noFill/>
          </a:ln>
          <a:effectLst>
            <a:outerShdw blurRad="1651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Rounded Corners 17">
            <a:extLst>
              <a:ext uri="{FF2B5EF4-FFF2-40B4-BE49-F238E27FC236}">
                <a16:creationId xmlns:a16="http://schemas.microsoft.com/office/drawing/2014/main" id="{0D3E95CB-4341-4F63-8DAA-5961A9E37F1E}"/>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8CEC0448-AE6F-4A78-A628-812EDF3FB296}"/>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0" name="Rectangle 19">
            <a:extLst>
              <a:ext uri="{FF2B5EF4-FFF2-40B4-BE49-F238E27FC236}">
                <a16:creationId xmlns:a16="http://schemas.microsoft.com/office/drawing/2014/main" id="{326B67ED-188D-4D02-B869-6B1AF02D23C2}"/>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sp>
        <p:nvSpPr>
          <p:cNvPr id="28" name="Rectangle 27">
            <a:extLst>
              <a:ext uri="{FF2B5EF4-FFF2-40B4-BE49-F238E27FC236}">
                <a16:creationId xmlns:a16="http://schemas.microsoft.com/office/drawing/2014/main" id="{3A10030E-AA1E-4DF7-B64E-EE29B347923F}"/>
              </a:ext>
            </a:extLst>
          </p:cNvPr>
          <p:cNvSpPr/>
          <p:nvPr/>
        </p:nvSpPr>
        <p:spPr>
          <a:xfrm rot="5400000">
            <a:off x="6024880" y="-2907030"/>
            <a:ext cx="142240" cy="59563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Google Shape;108;p16">
            <a:extLst>
              <a:ext uri="{FF2B5EF4-FFF2-40B4-BE49-F238E27FC236}">
                <a16:creationId xmlns:a16="http://schemas.microsoft.com/office/drawing/2014/main" id="{4BC7EC56-1636-4D6F-8F8E-37E3D8C760AF}"/>
              </a:ext>
            </a:extLst>
          </p:cNvPr>
          <p:cNvSpPr txBox="1">
            <a:spLocks/>
          </p:cNvSpPr>
          <p:nvPr/>
        </p:nvSpPr>
        <p:spPr>
          <a:xfrm>
            <a:off x="1377951" y="258252"/>
            <a:ext cx="9436098" cy="825504"/>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002060"/>
              </a:buClr>
              <a:buSzPts val="4400"/>
            </a:pPr>
            <a:r>
              <a:rPr lang="en-GB" dirty="0">
                <a:solidFill>
                  <a:schemeClr val="tx1"/>
                </a:solidFill>
                <a:latin typeface="Barlow SemiBold" panose="00000700000000000000" pitchFamily="2" charset="0"/>
              </a:rPr>
              <a:t>Encouraging Outdoor Activities</a:t>
            </a:r>
          </a:p>
        </p:txBody>
      </p:sp>
      <p:sp>
        <p:nvSpPr>
          <p:cNvPr id="32" name="Rectangle: Rounded Corners 31">
            <a:extLst>
              <a:ext uri="{FF2B5EF4-FFF2-40B4-BE49-F238E27FC236}">
                <a16:creationId xmlns:a16="http://schemas.microsoft.com/office/drawing/2014/main" id="{12016DD3-B3CF-4BB2-96E1-745434C0C511}"/>
              </a:ext>
            </a:extLst>
          </p:cNvPr>
          <p:cNvSpPr/>
          <p:nvPr/>
        </p:nvSpPr>
        <p:spPr>
          <a:xfrm>
            <a:off x="486856" y="1476182"/>
            <a:ext cx="11218288" cy="3905637"/>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Rectangle 32">
            <a:extLst>
              <a:ext uri="{FF2B5EF4-FFF2-40B4-BE49-F238E27FC236}">
                <a16:creationId xmlns:a16="http://schemas.microsoft.com/office/drawing/2014/main" id="{8166F3F4-9BC0-46C0-BFEF-2B23FDFA1F99}"/>
              </a:ext>
            </a:extLst>
          </p:cNvPr>
          <p:cNvSpPr/>
          <p:nvPr/>
        </p:nvSpPr>
        <p:spPr>
          <a:xfrm>
            <a:off x="859526" y="1720840"/>
            <a:ext cx="6165850" cy="3416320"/>
          </a:xfrm>
          <a:prstGeom prst="rect">
            <a:avLst/>
          </a:prstGeom>
        </p:spPr>
        <p:txBody>
          <a:bodyPr wrap="square" anchor="ctr">
            <a:spAutoFit/>
          </a:bodyPr>
          <a:lstStyle/>
          <a:p>
            <a:r>
              <a:rPr lang="en-GB" sz="2400" b="1" dirty="0"/>
              <a:t>Benefits of Outdoor Play:</a:t>
            </a:r>
          </a:p>
          <a:p>
            <a:pPr marL="342900" indent="-342900">
              <a:buSzPct val="75000"/>
              <a:buBlip>
                <a:blip r:embed="rId7"/>
              </a:buBlip>
            </a:pPr>
            <a:r>
              <a:rPr lang="en-GB" sz="2400" dirty="0"/>
              <a:t>Natural light helps reduce risk of myopia</a:t>
            </a:r>
          </a:p>
          <a:p>
            <a:pPr marL="342900" indent="-342900">
              <a:buSzPct val="75000"/>
              <a:buBlip>
                <a:blip r:embed="rId7"/>
              </a:buBlip>
            </a:pPr>
            <a:r>
              <a:rPr lang="en-GB" sz="2400" dirty="0"/>
              <a:t>Encourages physical activity and eye coordination</a:t>
            </a:r>
          </a:p>
          <a:p>
            <a:endParaRPr lang="en-GB" sz="2400" b="1" dirty="0"/>
          </a:p>
          <a:p>
            <a:r>
              <a:rPr lang="en-GB" sz="2400" b="1" dirty="0"/>
              <a:t>Suggested Activities:</a:t>
            </a:r>
          </a:p>
          <a:p>
            <a:pPr marL="342900" indent="-342900">
              <a:buSzPct val="75000"/>
              <a:buBlip>
                <a:blip r:embed="rId7"/>
              </a:buBlip>
            </a:pPr>
            <a:r>
              <a:rPr lang="en-GB" sz="2400" dirty="0"/>
              <a:t>Nature walks, sports, playground time</a:t>
            </a:r>
          </a:p>
          <a:p>
            <a:pPr marL="342900" indent="-342900">
              <a:buSzPct val="75000"/>
              <a:buBlip>
                <a:blip r:embed="rId7"/>
              </a:buBlip>
            </a:pPr>
            <a:r>
              <a:rPr lang="en-GB" sz="2400" dirty="0"/>
              <a:t>Biking, gardening, or simply playing outside</a:t>
            </a:r>
          </a:p>
        </p:txBody>
      </p:sp>
      <p:pic>
        <p:nvPicPr>
          <p:cNvPr id="35" name="Picture 34">
            <a:extLst>
              <a:ext uri="{FF2B5EF4-FFF2-40B4-BE49-F238E27FC236}">
                <a16:creationId xmlns:a16="http://schemas.microsoft.com/office/drawing/2014/main" id="{7DCC3069-4B04-4EC4-8D9E-578251D074A5}"/>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7226717" y="2169443"/>
            <a:ext cx="4478427" cy="2519115"/>
          </a:xfrm>
          <a:prstGeom prst="rect">
            <a:avLst/>
          </a:prstGeom>
        </p:spPr>
      </p:pic>
      <p:grpSp>
        <p:nvGrpSpPr>
          <p:cNvPr id="36" name="Group 35">
            <a:extLst>
              <a:ext uri="{FF2B5EF4-FFF2-40B4-BE49-F238E27FC236}">
                <a16:creationId xmlns:a16="http://schemas.microsoft.com/office/drawing/2014/main" id="{17DEAE4F-B9A7-4615-BE81-4E74F569ADED}"/>
              </a:ext>
            </a:extLst>
          </p:cNvPr>
          <p:cNvGrpSpPr/>
          <p:nvPr/>
        </p:nvGrpSpPr>
        <p:grpSpPr>
          <a:xfrm>
            <a:off x="-236840" y="6675119"/>
            <a:ext cx="12708239" cy="182881"/>
            <a:chOff x="-236840" y="6675119"/>
            <a:chExt cx="12708239" cy="182881"/>
          </a:xfrm>
        </p:grpSpPr>
        <p:sp>
          <p:nvSpPr>
            <p:cNvPr id="37" name="Rectangle 36">
              <a:extLst>
                <a:ext uri="{FF2B5EF4-FFF2-40B4-BE49-F238E27FC236}">
                  <a16:creationId xmlns:a16="http://schemas.microsoft.com/office/drawing/2014/main" id="{AEAEB481-B0DE-4D0D-8477-38B3495F7CC3}"/>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052579CF-40E4-4DD9-A36E-9F723CE6CE34}"/>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3DD16146-B984-4AC0-8EE9-4107AE5F94A2}"/>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33">
            <a:hlinkClick r:id="" action="ppaction://media"/>
            <a:extLst>
              <a:ext uri="{FF2B5EF4-FFF2-40B4-BE49-F238E27FC236}">
                <a16:creationId xmlns:a16="http://schemas.microsoft.com/office/drawing/2014/main" id="{296E867D-5B5F-4B5B-BCBA-C48BEC24CC9D}"/>
              </a:ext>
            </a:extLst>
          </p:cNvPr>
          <p:cNvPicPr>
            <a:picLocks noChangeAspect="1"/>
          </p:cNvPicPr>
          <p:nvPr>
            <a:audioFile r:link="rId2"/>
            <p:extLst>
              <p:ext uri="{DAA4B4D4-6D71-4841-9C94-3DE7FCFB9230}">
                <p14:media xmlns:p14="http://schemas.microsoft.com/office/powerpoint/2010/main" r:embed="rId1"/>
              </p:ext>
            </p:extLst>
          </p:nvPr>
        </p:nvPicPr>
        <p:blipFill>
          <a:blip r:embed="rId9">
            <a:extLst/>
          </a:blip>
          <a:stretch>
            <a:fillRect/>
          </a:stretch>
        </p:blipFill>
        <p:spPr>
          <a:xfrm>
            <a:off x="299307" y="6289794"/>
            <a:ext cx="158400" cy="158400"/>
          </a:xfrm>
          <a:prstGeom prst="rect">
            <a:avLst/>
          </a:prstGeom>
        </p:spPr>
      </p:pic>
      <p:pic>
        <p:nvPicPr>
          <p:cNvPr id="4" name="Slide 3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extLst>
              <a:ext uri="{BEBA8EAE-BF5A-486C-A8C5-ECC9F3942E4B}">
                <a14:imgProps xmlns:a14="http://schemas.microsoft.com/office/drawing/2010/main">
                  <a14:imgLayer r:embed="rId11">
                    <a14:imgEffect>
                      <a14:brightnessContrast bright="-40000" contrast="40000"/>
                    </a14:imgEffect>
                  </a14:imgLayer>
                </a14:imgProps>
              </a:ext>
            </a:extLst>
          </a:blip>
          <a:stretch>
            <a:fillRect/>
          </a:stretch>
        </p:blipFill>
        <p:spPr>
          <a:xfrm>
            <a:off x="299307" y="6059433"/>
            <a:ext cx="158400" cy="158400"/>
          </a:xfrm>
          <a:prstGeom prst="rect">
            <a:avLst/>
          </a:prstGeom>
        </p:spPr>
      </p:pic>
      <p:pic>
        <p:nvPicPr>
          <p:cNvPr id="23" name="Picture 22">
            <a:hlinkClick r:id="rId12"/>
            <a:extLst>
              <a:ext uri="{FF2B5EF4-FFF2-40B4-BE49-F238E27FC236}">
                <a16:creationId xmlns:a16="http://schemas.microsoft.com/office/drawing/2014/main" id="{2D7BB172-331A-4196-84C6-93EB049473FD}"/>
              </a:ext>
            </a:extLst>
          </p:cNvPr>
          <p:cNvPicPr>
            <a:picLocks noChangeAspect="1"/>
          </p:cNvPicPr>
          <p:nvPr/>
        </p:nvPicPr>
        <p:blipFill>
          <a:blip r:embed="rId13"/>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35687959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951"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4274"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E0D6356E-45B3-4771-86C1-42E9EB2B2373}"/>
              </a:ext>
            </a:extLst>
          </p:cNvPr>
          <p:cNvPicPr>
            <a:picLocks noChangeAspect="1"/>
          </p:cNvPicPr>
          <p:nvPr/>
        </p:nvPicPr>
        <p:blipFill rotWithShape="1">
          <a:blip r:embed="rId6">
            <a:grayscl/>
            <a:extLst>
              <a:ext uri="{28A0092B-C50C-407E-A947-70E740481C1C}">
                <a14:useLocalDpi xmlns:a14="http://schemas.microsoft.com/office/drawing/2010/main"/>
              </a:ext>
            </a:extLst>
          </a:blip>
          <a:srcRect/>
          <a:stretch/>
        </p:blipFill>
        <p:spPr>
          <a:xfrm flipH="1">
            <a:off x="0" y="0"/>
            <a:ext cx="12192000" cy="6898511"/>
          </a:xfrm>
          <a:prstGeom prst="rect">
            <a:avLst/>
          </a:prstGeom>
        </p:spPr>
      </p:pic>
      <p:sp>
        <p:nvSpPr>
          <p:cNvPr id="23" name="Rectangle: Top Corners Rounded 22">
            <a:extLst>
              <a:ext uri="{FF2B5EF4-FFF2-40B4-BE49-F238E27FC236}">
                <a16:creationId xmlns:a16="http://schemas.microsoft.com/office/drawing/2014/main" id="{0A6F2E48-8DF7-48EC-B82B-13E321371900}"/>
              </a:ext>
            </a:extLst>
          </p:cNvPr>
          <p:cNvSpPr/>
          <p:nvPr/>
        </p:nvSpPr>
        <p:spPr>
          <a:xfrm rot="10800000">
            <a:off x="1377951" y="1"/>
            <a:ext cx="9436100" cy="1257300"/>
          </a:xfrm>
          <a:prstGeom prst="round2SameRect">
            <a:avLst/>
          </a:prstGeom>
          <a:solidFill>
            <a:schemeClr val="bg1"/>
          </a:solidFill>
          <a:ln>
            <a:noFill/>
          </a:ln>
          <a:effectLst>
            <a:outerShdw blurRad="1651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Rounded Corners 17">
            <a:extLst>
              <a:ext uri="{FF2B5EF4-FFF2-40B4-BE49-F238E27FC236}">
                <a16:creationId xmlns:a16="http://schemas.microsoft.com/office/drawing/2014/main" id="{C2F502D3-5FDF-4DA9-B3BC-F8351FC6B855}"/>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DBD3CE0A-C289-4CB3-A128-38CC2FEB7B2B}"/>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0" name="Rectangle 19">
            <a:extLst>
              <a:ext uri="{FF2B5EF4-FFF2-40B4-BE49-F238E27FC236}">
                <a16:creationId xmlns:a16="http://schemas.microsoft.com/office/drawing/2014/main" id="{870F0527-08C9-4A71-9E09-058C846D4387}"/>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sp>
        <p:nvSpPr>
          <p:cNvPr id="29" name="Rectangle 28">
            <a:extLst>
              <a:ext uri="{FF2B5EF4-FFF2-40B4-BE49-F238E27FC236}">
                <a16:creationId xmlns:a16="http://schemas.microsoft.com/office/drawing/2014/main" id="{8ADE6631-DB3C-4169-A5DD-081221C36066}"/>
              </a:ext>
            </a:extLst>
          </p:cNvPr>
          <p:cNvSpPr/>
          <p:nvPr/>
        </p:nvSpPr>
        <p:spPr>
          <a:xfrm rot="5400000">
            <a:off x="6024880" y="-2907030"/>
            <a:ext cx="142240" cy="59563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Google Shape;108;p16">
            <a:extLst>
              <a:ext uri="{FF2B5EF4-FFF2-40B4-BE49-F238E27FC236}">
                <a16:creationId xmlns:a16="http://schemas.microsoft.com/office/drawing/2014/main" id="{DA5BDCEB-9ABB-4160-9672-7966CB003641}"/>
              </a:ext>
            </a:extLst>
          </p:cNvPr>
          <p:cNvSpPr txBox="1">
            <a:spLocks/>
          </p:cNvSpPr>
          <p:nvPr/>
        </p:nvSpPr>
        <p:spPr>
          <a:xfrm>
            <a:off x="1377951" y="258252"/>
            <a:ext cx="9436098" cy="825504"/>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002060"/>
              </a:buClr>
              <a:buSzPts val="4400"/>
            </a:pPr>
            <a:r>
              <a:rPr lang="en-GB" dirty="0">
                <a:solidFill>
                  <a:schemeClr val="tx1"/>
                </a:solidFill>
                <a:latin typeface="Barlow SemiBold" panose="00000700000000000000" pitchFamily="2" charset="0"/>
              </a:rPr>
              <a:t>Nutrition for Eye Health</a:t>
            </a:r>
          </a:p>
        </p:txBody>
      </p:sp>
      <p:sp>
        <p:nvSpPr>
          <p:cNvPr id="33" name="Rectangle: Rounded Corners 32">
            <a:extLst>
              <a:ext uri="{FF2B5EF4-FFF2-40B4-BE49-F238E27FC236}">
                <a16:creationId xmlns:a16="http://schemas.microsoft.com/office/drawing/2014/main" id="{E6ACBC73-4E01-4175-BBC4-9980E3F59476}"/>
              </a:ext>
            </a:extLst>
          </p:cNvPr>
          <p:cNvSpPr/>
          <p:nvPr/>
        </p:nvSpPr>
        <p:spPr>
          <a:xfrm>
            <a:off x="486856" y="1476182"/>
            <a:ext cx="11218288" cy="3905637"/>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4" name="Picture 23">
            <a:extLst>
              <a:ext uri="{FF2B5EF4-FFF2-40B4-BE49-F238E27FC236}">
                <a16:creationId xmlns:a16="http://schemas.microsoft.com/office/drawing/2014/main" id="{598F898F-B4E8-40D3-9038-D893F258D093}"/>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7226717" y="2169443"/>
            <a:ext cx="4478427" cy="2519115"/>
          </a:xfrm>
          <a:prstGeom prst="rect">
            <a:avLst/>
          </a:prstGeom>
        </p:spPr>
      </p:pic>
      <p:sp>
        <p:nvSpPr>
          <p:cNvPr id="34" name="Rectangle 33">
            <a:extLst>
              <a:ext uri="{FF2B5EF4-FFF2-40B4-BE49-F238E27FC236}">
                <a16:creationId xmlns:a16="http://schemas.microsoft.com/office/drawing/2014/main" id="{EDD92EED-6EAF-42D7-8430-BD5B11887245}"/>
              </a:ext>
            </a:extLst>
          </p:cNvPr>
          <p:cNvSpPr/>
          <p:nvPr/>
        </p:nvSpPr>
        <p:spPr>
          <a:xfrm>
            <a:off x="859526" y="1720840"/>
            <a:ext cx="6449324" cy="3416320"/>
          </a:xfrm>
          <a:prstGeom prst="rect">
            <a:avLst/>
          </a:prstGeom>
        </p:spPr>
        <p:txBody>
          <a:bodyPr wrap="square">
            <a:spAutoFit/>
          </a:bodyPr>
          <a:lstStyle/>
          <a:p>
            <a:r>
              <a:rPr lang="en-GB" sz="2400" b="1" dirty="0"/>
              <a:t>Key Nutrients for Vision:</a:t>
            </a:r>
          </a:p>
          <a:p>
            <a:pPr marL="342900" indent="-342900">
              <a:buSzPct val="75000"/>
              <a:buBlip>
                <a:blip r:embed="rId8"/>
              </a:buBlip>
            </a:pPr>
            <a:r>
              <a:rPr lang="en-GB" sz="2400" dirty="0"/>
              <a:t>Vitamin A: Essential for night vision</a:t>
            </a:r>
          </a:p>
          <a:p>
            <a:pPr marL="342900" indent="-342900">
              <a:buSzPct val="75000"/>
              <a:buBlip>
                <a:blip r:embed="rId8"/>
              </a:buBlip>
            </a:pPr>
            <a:r>
              <a:rPr lang="en-GB" sz="2400" dirty="0"/>
              <a:t>Lutein and zeaxanthin: Protect against eye damage</a:t>
            </a:r>
          </a:p>
          <a:p>
            <a:pPr marL="342900" indent="-342900">
              <a:buSzPct val="75000"/>
              <a:buBlip>
                <a:blip r:embed="rId8"/>
              </a:buBlip>
            </a:pPr>
            <a:r>
              <a:rPr lang="en-GB" sz="2400" dirty="0"/>
              <a:t>Omega-3s: Support retinal development</a:t>
            </a:r>
          </a:p>
          <a:p>
            <a:endParaRPr lang="en-GB" sz="2400" b="1" dirty="0"/>
          </a:p>
          <a:p>
            <a:r>
              <a:rPr lang="en-GB" sz="2400" b="1" dirty="0"/>
              <a:t>Foods to Include in Your Child’s Diet:</a:t>
            </a:r>
          </a:p>
          <a:p>
            <a:pPr marL="342900" indent="-342900">
              <a:buSzPct val="75000"/>
              <a:buBlip>
                <a:blip r:embed="rId8"/>
              </a:buBlip>
            </a:pPr>
            <a:r>
              <a:rPr lang="en-GB" sz="2400" dirty="0"/>
              <a:t>Carrots, spinach, kale, eggs, fish, oranges</a:t>
            </a:r>
          </a:p>
          <a:p>
            <a:pPr marL="342900" indent="-342900">
              <a:buSzPct val="75000"/>
              <a:buBlip>
                <a:blip r:embed="rId8"/>
              </a:buBlip>
            </a:pPr>
            <a:r>
              <a:rPr lang="en-GB" sz="2400" dirty="0"/>
              <a:t>Limit processed snacks and sugary drinks</a:t>
            </a:r>
          </a:p>
        </p:txBody>
      </p:sp>
      <p:pic>
        <p:nvPicPr>
          <p:cNvPr id="38" name="Picture 37">
            <a:extLst>
              <a:ext uri="{FF2B5EF4-FFF2-40B4-BE49-F238E27FC236}">
                <a16:creationId xmlns:a16="http://schemas.microsoft.com/office/drawing/2014/main" id="{68B64870-1618-4E0F-8D94-DAE5FCC075A0}"/>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7229861" y="2169443"/>
            <a:ext cx="4475284" cy="2519115"/>
          </a:xfrm>
          <a:prstGeom prst="rect">
            <a:avLst/>
          </a:prstGeom>
        </p:spPr>
      </p:pic>
      <p:grpSp>
        <p:nvGrpSpPr>
          <p:cNvPr id="39" name="Group 38">
            <a:extLst>
              <a:ext uri="{FF2B5EF4-FFF2-40B4-BE49-F238E27FC236}">
                <a16:creationId xmlns:a16="http://schemas.microsoft.com/office/drawing/2014/main" id="{7213746B-9678-4FE6-A691-09FFB6102013}"/>
              </a:ext>
            </a:extLst>
          </p:cNvPr>
          <p:cNvGrpSpPr/>
          <p:nvPr/>
        </p:nvGrpSpPr>
        <p:grpSpPr>
          <a:xfrm>
            <a:off x="-236840" y="6675119"/>
            <a:ext cx="12708239" cy="182881"/>
            <a:chOff x="-236840" y="6675119"/>
            <a:chExt cx="12708239" cy="182881"/>
          </a:xfrm>
        </p:grpSpPr>
        <p:sp>
          <p:nvSpPr>
            <p:cNvPr id="40" name="Rectangle 39">
              <a:extLst>
                <a:ext uri="{FF2B5EF4-FFF2-40B4-BE49-F238E27FC236}">
                  <a16:creationId xmlns:a16="http://schemas.microsoft.com/office/drawing/2014/main" id="{C6B9A0EC-C462-4C8C-9F76-AB2015C88E7E}"/>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1" name="Parallelogram 40">
              <a:extLst>
                <a:ext uri="{FF2B5EF4-FFF2-40B4-BE49-F238E27FC236}">
                  <a16:creationId xmlns:a16="http://schemas.microsoft.com/office/drawing/2014/main" id="{C38B5FD5-E618-48AD-B384-15440D9C4014}"/>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Parallelogram 41">
              <a:extLst>
                <a:ext uri="{FF2B5EF4-FFF2-40B4-BE49-F238E27FC236}">
                  <a16:creationId xmlns:a16="http://schemas.microsoft.com/office/drawing/2014/main" id="{CD8A26AE-E846-4FD3-9CE7-54D9EE5B36A2}"/>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34">
            <a:hlinkClick r:id="" action="ppaction://media"/>
            <a:extLst>
              <a:ext uri="{FF2B5EF4-FFF2-40B4-BE49-F238E27FC236}">
                <a16:creationId xmlns:a16="http://schemas.microsoft.com/office/drawing/2014/main" id="{9C17A103-FE3C-4BCF-BCA3-E2C3E241EB91}"/>
              </a:ext>
            </a:extLst>
          </p:cNvPr>
          <p:cNvPicPr>
            <a:picLocks noChangeAspect="1"/>
          </p:cNvPicPr>
          <p:nvPr>
            <a:audioFile r:link="rId2"/>
            <p:extLst>
              <p:ext uri="{DAA4B4D4-6D71-4841-9C94-3DE7FCFB9230}">
                <p14:media xmlns:p14="http://schemas.microsoft.com/office/powerpoint/2010/main" r:embed="rId1"/>
              </p:ext>
            </p:extLst>
          </p:nvPr>
        </p:nvPicPr>
        <p:blipFill>
          <a:blip r:embed="rId10">
            <a:extLst/>
          </a:blip>
          <a:stretch>
            <a:fillRect/>
          </a:stretch>
        </p:blipFill>
        <p:spPr>
          <a:xfrm>
            <a:off x="298846" y="6289794"/>
            <a:ext cx="158400" cy="158400"/>
          </a:xfrm>
          <a:prstGeom prst="rect">
            <a:avLst/>
          </a:prstGeom>
        </p:spPr>
      </p:pic>
      <p:pic>
        <p:nvPicPr>
          <p:cNvPr id="3" name="Slide 3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extLst>
              <a:ext uri="{BEBA8EAE-BF5A-486C-A8C5-ECC9F3942E4B}">
                <a14:imgProps xmlns:a14="http://schemas.microsoft.com/office/drawing/2010/main">
                  <a14:imgLayer r:embed="rId12">
                    <a14:imgEffect>
                      <a14:brightnessContrast bright="-40000" contrast="40000"/>
                    </a14:imgEffect>
                  </a14:imgLayer>
                </a14:imgProps>
              </a:ext>
            </a:extLst>
          </a:blip>
          <a:stretch>
            <a:fillRect/>
          </a:stretch>
        </p:blipFill>
        <p:spPr>
          <a:xfrm>
            <a:off x="298846" y="6059433"/>
            <a:ext cx="158400" cy="158400"/>
          </a:xfrm>
          <a:prstGeom prst="rect">
            <a:avLst/>
          </a:prstGeom>
        </p:spPr>
      </p:pic>
      <p:pic>
        <p:nvPicPr>
          <p:cNvPr id="22" name="Picture 21">
            <a:hlinkClick r:id="rId13"/>
            <a:extLst>
              <a:ext uri="{FF2B5EF4-FFF2-40B4-BE49-F238E27FC236}">
                <a16:creationId xmlns:a16="http://schemas.microsoft.com/office/drawing/2014/main" id="{2C4D4124-D2CA-407A-B444-BCDAB6C5CBEF}"/>
              </a:ext>
            </a:extLst>
          </p:cNvPr>
          <p:cNvPicPr>
            <a:picLocks noChangeAspect="1"/>
          </p:cNvPicPr>
          <p:nvPr/>
        </p:nvPicPr>
        <p:blipFill>
          <a:blip r:embed="rId14"/>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27001342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18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9394"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F40CE8B9-D01F-4351-BAD2-43C83D5A3FF2}"/>
              </a:ext>
            </a:extLst>
          </p:cNvPr>
          <p:cNvPicPr>
            <a:picLocks noChangeAspect="1"/>
          </p:cNvPicPr>
          <p:nvPr/>
        </p:nvPicPr>
        <p:blipFill rotWithShape="1">
          <a:blip r:embed="rId6">
            <a:grayscl/>
            <a:extLst>
              <a:ext uri="{28A0092B-C50C-407E-A947-70E740481C1C}">
                <a14:useLocalDpi xmlns:a14="http://schemas.microsoft.com/office/drawing/2010/main"/>
              </a:ext>
            </a:extLst>
          </a:blip>
          <a:srcRect/>
          <a:stretch/>
        </p:blipFill>
        <p:spPr>
          <a:xfrm flipH="1">
            <a:off x="0" y="0"/>
            <a:ext cx="12192000" cy="6898511"/>
          </a:xfrm>
          <a:prstGeom prst="rect">
            <a:avLst/>
          </a:prstGeom>
        </p:spPr>
      </p:pic>
      <p:sp>
        <p:nvSpPr>
          <p:cNvPr id="23" name="Rectangle: Top Corners Rounded 22">
            <a:extLst>
              <a:ext uri="{FF2B5EF4-FFF2-40B4-BE49-F238E27FC236}">
                <a16:creationId xmlns:a16="http://schemas.microsoft.com/office/drawing/2014/main" id="{AE5F8757-BCA7-4A8D-BF32-09D44B16CEDD}"/>
              </a:ext>
            </a:extLst>
          </p:cNvPr>
          <p:cNvSpPr/>
          <p:nvPr/>
        </p:nvSpPr>
        <p:spPr>
          <a:xfrm rot="10800000">
            <a:off x="1377951" y="1"/>
            <a:ext cx="9436100" cy="1257300"/>
          </a:xfrm>
          <a:prstGeom prst="round2SameRect">
            <a:avLst/>
          </a:prstGeom>
          <a:solidFill>
            <a:schemeClr val="bg1"/>
          </a:solidFill>
          <a:ln>
            <a:noFill/>
          </a:ln>
          <a:effectLst>
            <a:outerShdw blurRad="1651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Rounded Corners 17">
            <a:extLst>
              <a:ext uri="{FF2B5EF4-FFF2-40B4-BE49-F238E27FC236}">
                <a16:creationId xmlns:a16="http://schemas.microsoft.com/office/drawing/2014/main" id="{93BC3EB8-EDD9-42FF-87F0-BB83AC652446}"/>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C59BC8E1-1171-416F-9DA8-13463C0BDB74}"/>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0" name="Rectangle 19">
            <a:extLst>
              <a:ext uri="{FF2B5EF4-FFF2-40B4-BE49-F238E27FC236}">
                <a16:creationId xmlns:a16="http://schemas.microsoft.com/office/drawing/2014/main" id="{5B0ADF44-9A57-4910-B86D-517FF909C358}"/>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sp>
        <p:nvSpPr>
          <p:cNvPr id="28" name="Rectangle 27">
            <a:extLst>
              <a:ext uri="{FF2B5EF4-FFF2-40B4-BE49-F238E27FC236}">
                <a16:creationId xmlns:a16="http://schemas.microsoft.com/office/drawing/2014/main" id="{C52B7199-82F9-4413-AC11-3F4BDFDC84EB}"/>
              </a:ext>
            </a:extLst>
          </p:cNvPr>
          <p:cNvSpPr/>
          <p:nvPr/>
        </p:nvSpPr>
        <p:spPr>
          <a:xfrm rot="5400000">
            <a:off x="6024880" y="-2907030"/>
            <a:ext cx="142240" cy="59563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Google Shape;108;p16">
            <a:extLst>
              <a:ext uri="{FF2B5EF4-FFF2-40B4-BE49-F238E27FC236}">
                <a16:creationId xmlns:a16="http://schemas.microsoft.com/office/drawing/2014/main" id="{0D10F61A-E218-4EAD-90EA-15989D29E554}"/>
              </a:ext>
            </a:extLst>
          </p:cNvPr>
          <p:cNvSpPr txBox="1">
            <a:spLocks/>
          </p:cNvSpPr>
          <p:nvPr/>
        </p:nvSpPr>
        <p:spPr>
          <a:xfrm>
            <a:off x="1377951" y="258252"/>
            <a:ext cx="9436098" cy="825504"/>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002060"/>
              </a:buClr>
              <a:buSzPts val="4400"/>
            </a:pPr>
            <a:r>
              <a:rPr lang="en-GB" dirty="0">
                <a:solidFill>
                  <a:schemeClr val="tx1"/>
                </a:solidFill>
                <a:latin typeface="Barlow SemiBold" panose="00000700000000000000" pitchFamily="2" charset="0"/>
              </a:rPr>
              <a:t>Protective Eyewear</a:t>
            </a:r>
          </a:p>
        </p:txBody>
      </p:sp>
      <p:sp>
        <p:nvSpPr>
          <p:cNvPr id="32" name="Rectangle: Rounded Corners 31">
            <a:extLst>
              <a:ext uri="{FF2B5EF4-FFF2-40B4-BE49-F238E27FC236}">
                <a16:creationId xmlns:a16="http://schemas.microsoft.com/office/drawing/2014/main" id="{122F60C1-DAA0-46EF-A697-5ACFAE8149D8}"/>
              </a:ext>
            </a:extLst>
          </p:cNvPr>
          <p:cNvSpPr/>
          <p:nvPr/>
        </p:nvSpPr>
        <p:spPr>
          <a:xfrm>
            <a:off x="486856" y="1413877"/>
            <a:ext cx="11218288" cy="4339588"/>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Rectangle 32">
            <a:extLst>
              <a:ext uri="{FF2B5EF4-FFF2-40B4-BE49-F238E27FC236}">
                <a16:creationId xmlns:a16="http://schemas.microsoft.com/office/drawing/2014/main" id="{49A6BE81-5976-4673-A4F0-D6AE599F6C8D}"/>
              </a:ext>
            </a:extLst>
          </p:cNvPr>
          <p:cNvSpPr/>
          <p:nvPr/>
        </p:nvSpPr>
        <p:spPr>
          <a:xfrm>
            <a:off x="859525" y="1506178"/>
            <a:ext cx="6286341" cy="4154984"/>
          </a:xfrm>
          <a:prstGeom prst="rect">
            <a:avLst/>
          </a:prstGeom>
        </p:spPr>
        <p:txBody>
          <a:bodyPr wrap="square">
            <a:spAutoFit/>
          </a:bodyPr>
          <a:lstStyle/>
          <a:p>
            <a:r>
              <a:rPr lang="en-GB" sz="2400" b="1" dirty="0"/>
              <a:t>Importance of Sunglasses:</a:t>
            </a:r>
          </a:p>
          <a:p>
            <a:pPr marL="342900" indent="-342900">
              <a:buSzPct val="75000"/>
              <a:buBlip>
                <a:blip r:embed="rId7"/>
              </a:buBlip>
            </a:pPr>
            <a:r>
              <a:rPr lang="en-GB" sz="2400" dirty="0"/>
              <a:t>Protects against harmful UV rays</a:t>
            </a:r>
          </a:p>
          <a:p>
            <a:pPr marL="342900" indent="-342900">
              <a:buSzPct val="75000"/>
              <a:buBlip>
                <a:blip r:embed="rId7"/>
              </a:buBlip>
            </a:pPr>
            <a:r>
              <a:rPr lang="en-GB" sz="2400" dirty="0"/>
              <a:t>Reduces risk of cataracts and eye damage later in life</a:t>
            </a:r>
          </a:p>
          <a:p>
            <a:pPr marL="342900" indent="-342900">
              <a:buSzPct val="75000"/>
              <a:buBlip>
                <a:blip r:embed="rId7"/>
              </a:buBlip>
            </a:pPr>
            <a:r>
              <a:rPr lang="en-GB" sz="2400" dirty="0"/>
              <a:t>Reduces the risk of skin cancer later in life</a:t>
            </a:r>
          </a:p>
          <a:p>
            <a:endParaRPr lang="en-GB" sz="2400" b="1" dirty="0"/>
          </a:p>
          <a:p>
            <a:r>
              <a:rPr lang="en-GB" sz="2400" b="1" dirty="0"/>
              <a:t>Safety Goggles for Sports and Activities:</a:t>
            </a:r>
          </a:p>
          <a:p>
            <a:pPr marL="342900" indent="-342900">
              <a:buSzPct val="75000"/>
              <a:buBlip>
                <a:blip r:embed="rId7"/>
              </a:buBlip>
            </a:pPr>
            <a:r>
              <a:rPr lang="en-GB" sz="2400" dirty="0"/>
              <a:t>Prevent injuries during sports like basketball or racquetball</a:t>
            </a:r>
          </a:p>
          <a:p>
            <a:pPr marL="342900" indent="-342900">
              <a:buSzPct val="75000"/>
              <a:buBlip>
                <a:blip r:embed="rId7"/>
              </a:buBlip>
            </a:pPr>
            <a:r>
              <a:rPr lang="en-GB" sz="2400" dirty="0"/>
              <a:t>Use during science experiments or activities with flying debris</a:t>
            </a:r>
          </a:p>
        </p:txBody>
      </p:sp>
      <p:pic>
        <p:nvPicPr>
          <p:cNvPr id="35" name="Picture 34">
            <a:extLst>
              <a:ext uri="{FF2B5EF4-FFF2-40B4-BE49-F238E27FC236}">
                <a16:creationId xmlns:a16="http://schemas.microsoft.com/office/drawing/2014/main" id="{2E2A3996-B1D2-4B83-B2CB-7176728F7713}"/>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7258281" y="2324113"/>
            <a:ext cx="4446863" cy="2519115"/>
          </a:xfrm>
          <a:prstGeom prst="rect">
            <a:avLst/>
          </a:prstGeom>
        </p:spPr>
      </p:pic>
      <p:grpSp>
        <p:nvGrpSpPr>
          <p:cNvPr id="36" name="Group 35">
            <a:extLst>
              <a:ext uri="{FF2B5EF4-FFF2-40B4-BE49-F238E27FC236}">
                <a16:creationId xmlns:a16="http://schemas.microsoft.com/office/drawing/2014/main" id="{6A1BF80C-6ECF-49D5-9B99-403F0098C9BD}"/>
              </a:ext>
            </a:extLst>
          </p:cNvPr>
          <p:cNvGrpSpPr/>
          <p:nvPr/>
        </p:nvGrpSpPr>
        <p:grpSpPr>
          <a:xfrm>
            <a:off x="-236840" y="6675119"/>
            <a:ext cx="12708239" cy="182881"/>
            <a:chOff x="-236840" y="6675119"/>
            <a:chExt cx="12708239" cy="182881"/>
          </a:xfrm>
        </p:grpSpPr>
        <p:sp>
          <p:nvSpPr>
            <p:cNvPr id="37" name="Rectangle 36">
              <a:extLst>
                <a:ext uri="{FF2B5EF4-FFF2-40B4-BE49-F238E27FC236}">
                  <a16:creationId xmlns:a16="http://schemas.microsoft.com/office/drawing/2014/main" id="{CDD01D1F-BB6F-4171-A0BB-105CC8255CBC}"/>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BB395364-3314-4A0A-8FF6-7A681AAB9293}"/>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A6B7366-7BDB-46C4-80F5-AF4F479805FD}"/>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3" name="Spanish_Slide_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98845" y="6289794"/>
            <a:ext cx="158400" cy="158400"/>
          </a:xfrm>
          <a:prstGeom prst="rect">
            <a:avLst/>
          </a:prstGeom>
        </p:spPr>
      </p:pic>
      <p:pic>
        <p:nvPicPr>
          <p:cNvPr id="4" name="slide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298845" y="6059433"/>
            <a:ext cx="158400" cy="158400"/>
          </a:xfrm>
          <a:prstGeom prst="rect">
            <a:avLst/>
          </a:prstGeom>
        </p:spPr>
      </p:pic>
      <p:pic>
        <p:nvPicPr>
          <p:cNvPr id="21" name="Picture 20">
            <a:hlinkClick r:id="rId10"/>
            <a:extLst>
              <a:ext uri="{FF2B5EF4-FFF2-40B4-BE49-F238E27FC236}">
                <a16:creationId xmlns:a16="http://schemas.microsoft.com/office/drawing/2014/main" id="{58CB576F-0D41-4AE6-80E2-B872121F68C8}"/>
              </a:ext>
            </a:extLst>
          </p:cNvPr>
          <p:cNvPicPr>
            <a:picLocks noChangeAspect="1"/>
          </p:cNvPicPr>
          <p:nvPr/>
        </p:nvPicPr>
        <p:blipFill>
          <a:blip r:embed="rId11"/>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34499855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45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5382"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5E33721E-D248-4CE6-B63F-823D549F1BA2}"/>
              </a:ext>
            </a:extLst>
          </p:cNvPr>
          <p:cNvPicPr>
            <a:picLocks noChangeAspect="1"/>
          </p:cNvPicPr>
          <p:nvPr/>
        </p:nvPicPr>
        <p:blipFill rotWithShape="1">
          <a:blip r:embed="rId6">
            <a:grayscl/>
            <a:extLst>
              <a:ext uri="{28A0092B-C50C-407E-A947-70E740481C1C}">
                <a14:useLocalDpi xmlns:a14="http://schemas.microsoft.com/office/drawing/2010/main"/>
              </a:ext>
            </a:extLst>
          </a:blip>
          <a:srcRect/>
          <a:stretch/>
        </p:blipFill>
        <p:spPr>
          <a:xfrm flipH="1">
            <a:off x="0" y="0"/>
            <a:ext cx="12192000" cy="6898511"/>
          </a:xfrm>
          <a:prstGeom prst="rect">
            <a:avLst/>
          </a:prstGeom>
        </p:spPr>
      </p:pic>
      <p:sp>
        <p:nvSpPr>
          <p:cNvPr id="23" name="Rectangle: Top Corners Rounded 22">
            <a:extLst>
              <a:ext uri="{FF2B5EF4-FFF2-40B4-BE49-F238E27FC236}">
                <a16:creationId xmlns:a16="http://schemas.microsoft.com/office/drawing/2014/main" id="{9ADB42D8-B3D6-4777-A5E8-0D85810D365C}"/>
              </a:ext>
            </a:extLst>
          </p:cNvPr>
          <p:cNvSpPr/>
          <p:nvPr/>
        </p:nvSpPr>
        <p:spPr>
          <a:xfrm rot="10800000">
            <a:off x="1377951" y="1"/>
            <a:ext cx="9436100" cy="1257300"/>
          </a:xfrm>
          <a:prstGeom prst="round2SameRect">
            <a:avLst/>
          </a:prstGeom>
          <a:solidFill>
            <a:schemeClr val="bg1"/>
          </a:solidFill>
          <a:ln>
            <a:noFill/>
          </a:ln>
          <a:effectLst>
            <a:outerShdw blurRad="1651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Rounded Corners 17">
            <a:extLst>
              <a:ext uri="{FF2B5EF4-FFF2-40B4-BE49-F238E27FC236}">
                <a16:creationId xmlns:a16="http://schemas.microsoft.com/office/drawing/2014/main" id="{97D55684-5016-4132-8CEF-75F77D592C0B}"/>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43B0C5C0-D857-4E12-9534-62AE3C092EE4}"/>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0" name="Rectangle 19">
            <a:extLst>
              <a:ext uri="{FF2B5EF4-FFF2-40B4-BE49-F238E27FC236}">
                <a16:creationId xmlns:a16="http://schemas.microsoft.com/office/drawing/2014/main" id="{F2ED39B0-2299-4374-957A-C793F8A987B0}"/>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38" name="Group 37">
            <a:extLst>
              <a:ext uri="{FF2B5EF4-FFF2-40B4-BE49-F238E27FC236}">
                <a16:creationId xmlns:a16="http://schemas.microsoft.com/office/drawing/2014/main" id="{D0069248-C205-4042-A201-E489374FC7B8}"/>
              </a:ext>
            </a:extLst>
          </p:cNvPr>
          <p:cNvGrpSpPr/>
          <p:nvPr/>
        </p:nvGrpSpPr>
        <p:grpSpPr>
          <a:xfrm>
            <a:off x="486856" y="1476182"/>
            <a:ext cx="11218288" cy="3905637"/>
            <a:chOff x="486856" y="1837556"/>
            <a:chExt cx="11218288" cy="3905637"/>
          </a:xfrm>
        </p:grpSpPr>
        <p:sp>
          <p:nvSpPr>
            <p:cNvPr id="27" name="Rectangle: Rounded Corners 26">
              <a:extLst>
                <a:ext uri="{FF2B5EF4-FFF2-40B4-BE49-F238E27FC236}">
                  <a16:creationId xmlns:a16="http://schemas.microsoft.com/office/drawing/2014/main" id="{27EC2D80-D02F-4214-83AB-0B1FFE54D90C}"/>
                </a:ext>
              </a:extLst>
            </p:cNvPr>
            <p:cNvSpPr/>
            <p:nvPr/>
          </p:nvSpPr>
          <p:spPr>
            <a:xfrm>
              <a:off x="486856" y="1837556"/>
              <a:ext cx="11218288" cy="3905637"/>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3" name="Picture 32">
              <a:extLst>
                <a:ext uri="{FF2B5EF4-FFF2-40B4-BE49-F238E27FC236}">
                  <a16:creationId xmlns:a16="http://schemas.microsoft.com/office/drawing/2014/main" id="{F9B090B1-AB1E-44AC-AA40-0BE6909B944D}"/>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7258281" y="2530817"/>
              <a:ext cx="4446863" cy="2519115"/>
            </a:xfrm>
            <a:prstGeom prst="rect">
              <a:avLst/>
            </a:prstGeom>
          </p:spPr>
        </p:pic>
        <p:sp>
          <p:nvSpPr>
            <p:cNvPr id="28" name="Rectangle 27">
              <a:extLst>
                <a:ext uri="{FF2B5EF4-FFF2-40B4-BE49-F238E27FC236}">
                  <a16:creationId xmlns:a16="http://schemas.microsoft.com/office/drawing/2014/main" id="{D357B684-CA5F-4197-BB9C-B0BA1A034F87}"/>
                </a:ext>
              </a:extLst>
            </p:cNvPr>
            <p:cNvSpPr/>
            <p:nvPr/>
          </p:nvSpPr>
          <p:spPr>
            <a:xfrm>
              <a:off x="859525" y="2048869"/>
              <a:ext cx="6398756" cy="3416320"/>
            </a:xfrm>
            <a:prstGeom prst="rect">
              <a:avLst/>
            </a:prstGeom>
          </p:spPr>
          <p:txBody>
            <a:bodyPr wrap="square">
              <a:spAutoFit/>
            </a:bodyPr>
            <a:lstStyle/>
            <a:p>
              <a:r>
                <a:rPr lang="en-GB" sz="2400" b="1" dirty="0"/>
                <a:t>Handwashing Techniques:</a:t>
              </a:r>
            </a:p>
            <a:p>
              <a:pPr marL="342900" indent="-342900">
                <a:buSzPct val="75000"/>
                <a:buBlip>
                  <a:blip r:embed="rId8"/>
                </a:buBlip>
              </a:pPr>
              <a:r>
                <a:rPr lang="en-GB" sz="2400" dirty="0"/>
                <a:t>Wash with soap and water for at least 20 seconds</a:t>
              </a:r>
            </a:p>
            <a:p>
              <a:pPr marL="342900" indent="-342900">
                <a:buSzPct val="75000"/>
                <a:buBlip>
                  <a:blip r:embed="rId8"/>
                </a:buBlip>
              </a:pPr>
              <a:r>
                <a:rPr lang="en-GB" sz="2400" dirty="0"/>
                <a:t>Before meals, after playing, after using the bathroom</a:t>
              </a:r>
            </a:p>
            <a:p>
              <a:endParaRPr lang="en-GB" sz="2400" b="1" dirty="0"/>
            </a:p>
            <a:p>
              <a:r>
                <a:rPr lang="en-GB" sz="2400" b="1" dirty="0"/>
                <a:t>Avoiding Eye Touching:</a:t>
              </a:r>
            </a:p>
            <a:p>
              <a:pPr marL="342900" indent="-342900">
                <a:buSzPct val="75000"/>
                <a:buBlip>
                  <a:blip r:embed="rId8"/>
                </a:buBlip>
              </a:pPr>
              <a:r>
                <a:rPr lang="en-GB" sz="2400" dirty="0"/>
                <a:t>Teach kids not to rub eyes with dirty hands</a:t>
              </a:r>
            </a:p>
            <a:p>
              <a:pPr marL="342900" indent="-342900">
                <a:buSzPct val="75000"/>
                <a:buBlip>
                  <a:blip r:embed="rId8"/>
                </a:buBlip>
              </a:pPr>
              <a:r>
                <a:rPr lang="en-GB" sz="2400" dirty="0"/>
                <a:t>Helps prevent pink eye and other infections</a:t>
              </a:r>
            </a:p>
          </p:txBody>
        </p:sp>
      </p:grpSp>
      <p:sp>
        <p:nvSpPr>
          <p:cNvPr id="31" name="Rectangle 30">
            <a:extLst>
              <a:ext uri="{FF2B5EF4-FFF2-40B4-BE49-F238E27FC236}">
                <a16:creationId xmlns:a16="http://schemas.microsoft.com/office/drawing/2014/main" id="{BAE3C37A-0049-440B-B177-221CAC5267E4}"/>
              </a:ext>
            </a:extLst>
          </p:cNvPr>
          <p:cNvSpPr/>
          <p:nvPr/>
        </p:nvSpPr>
        <p:spPr>
          <a:xfrm rot="5400000">
            <a:off x="6024880" y="-2907030"/>
            <a:ext cx="142240" cy="59563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Google Shape;108;p16">
            <a:extLst>
              <a:ext uri="{FF2B5EF4-FFF2-40B4-BE49-F238E27FC236}">
                <a16:creationId xmlns:a16="http://schemas.microsoft.com/office/drawing/2014/main" id="{1C95C971-C0BC-482A-92BB-3F58172BFCCE}"/>
              </a:ext>
            </a:extLst>
          </p:cNvPr>
          <p:cNvSpPr txBox="1">
            <a:spLocks/>
          </p:cNvSpPr>
          <p:nvPr/>
        </p:nvSpPr>
        <p:spPr>
          <a:xfrm>
            <a:off x="1377951" y="258252"/>
            <a:ext cx="9436098" cy="825504"/>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002060"/>
              </a:buClr>
              <a:buSzPts val="4400"/>
            </a:pPr>
            <a:r>
              <a:rPr lang="en-GB" dirty="0">
                <a:solidFill>
                  <a:schemeClr val="tx1"/>
                </a:solidFill>
                <a:latin typeface="Barlow SemiBold" panose="00000700000000000000" pitchFamily="2" charset="0"/>
              </a:rPr>
              <a:t>Teaching Good Hygiene Practices</a:t>
            </a:r>
          </a:p>
        </p:txBody>
      </p:sp>
      <p:grpSp>
        <p:nvGrpSpPr>
          <p:cNvPr id="34" name="Group 33">
            <a:extLst>
              <a:ext uri="{FF2B5EF4-FFF2-40B4-BE49-F238E27FC236}">
                <a16:creationId xmlns:a16="http://schemas.microsoft.com/office/drawing/2014/main" id="{55D819DC-8931-441F-BB8E-94854E5DEC93}"/>
              </a:ext>
            </a:extLst>
          </p:cNvPr>
          <p:cNvGrpSpPr/>
          <p:nvPr/>
        </p:nvGrpSpPr>
        <p:grpSpPr>
          <a:xfrm>
            <a:off x="-236840" y="6675119"/>
            <a:ext cx="12708239" cy="182881"/>
            <a:chOff x="-236840" y="6675119"/>
            <a:chExt cx="12708239" cy="182881"/>
          </a:xfrm>
        </p:grpSpPr>
        <p:sp>
          <p:nvSpPr>
            <p:cNvPr id="35" name="Rectangle 34">
              <a:extLst>
                <a:ext uri="{FF2B5EF4-FFF2-40B4-BE49-F238E27FC236}">
                  <a16:creationId xmlns:a16="http://schemas.microsoft.com/office/drawing/2014/main" id="{3E397894-34B2-4695-9587-4DE40D4C5D0C}"/>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Parallelogram 35">
              <a:extLst>
                <a:ext uri="{FF2B5EF4-FFF2-40B4-BE49-F238E27FC236}">
                  <a16:creationId xmlns:a16="http://schemas.microsoft.com/office/drawing/2014/main" id="{7D8CF8BB-4A3D-41AB-B87E-64D8D9B925A7}"/>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 name="Parallelogram 36">
              <a:extLst>
                <a:ext uri="{FF2B5EF4-FFF2-40B4-BE49-F238E27FC236}">
                  <a16:creationId xmlns:a16="http://schemas.microsoft.com/office/drawing/2014/main" id="{F4423005-24D5-4D72-AB78-6C5D901CB4A5}"/>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36">
            <a:hlinkClick r:id="" action="ppaction://media"/>
            <a:extLst>
              <a:ext uri="{FF2B5EF4-FFF2-40B4-BE49-F238E27FC236}">
                <a16:creationId xmlns:a16="http://schemas.microsoft.com/office/drawing/2014/main" id="{E99BA7FF-8BCF-4566-BB54-A6D0990A6C5C}"/>
              </a:ext>
            </a:extLst>
          </p:cNvPr>
          <p:cNvPicPr>
            <a:picLocks noChangeAspect="1"/>
          </p:cNvPicPr>
          <p:nvPr>
            <a:audioFile r:link="rId2"/>
            <p:extLst>
              <p:ext uri="{DAA4B4D4-6D71-4841-9C94-3DE7FCFB9230}">
                <p14:media xmlns:p14="http://schemas.microsoft.com/office/powerpoint/2010/main" r:embed="rId1"/>
              </p:ext>
            </p:extLst>
          </p:nvPr>
        </p:nvPicPr>
        <p:blipFill>
          <a:blip r:embed="rId9">
            <a:extLst/>
          </a:blip>
          <a:stretch>
            <a:fillRect/>
          </a:stretch>
        </p:blipFill>
        <p:spPr>
          <a:xfrm>
            <a:off x="298845" y="6289794"/>
            <a:ext cx="158400" cy="158400"/>
          </a:xfrm>
          <a:prstGeom prst="rect">
            <a:avLst/>
          </a:prstGeom>
        </p:spPr>
      </p:pic>
      <p:pic>
        <p:nvPicPr>
          <p:cNvPr id="3" name="Slide 3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extLst>
              <a:ext uri="{BEBA8EAE-BF5A-486C-A8C5-ECC9F3942E4B}">
                <a14:imgProps xmlns:a14="http://schemas.microsoft.com/office/drawing/2010/main">
                  <a14:imgLayer r:embed="rId11">
                    <a14:imgEffect>
                      <a14:brightnessContrast bright="-40000" contrast="40000"/>
                    </a14:imgEffect>
                  </a14:imgLayer>
                </a14:imgProps>
              </a:ext>
            </a:extLst>
          </a:blip>
          <a:stretch>
            <a:fillRect/>
          </a:stretch>
        </p:blipFill>
        <p:spPr>
          <a:xfrm>
            <a:off x="298845" y="6059433"/>
            <a:ext cx="158400" cy="158400"/>
          </a:xfrm>
          <a:prstGeom prst="rect">
            <a:avLst/>
          </a:prstGeom>
        </p:spPr>
      </p:pic>
      <p:pic>
        <p:nvPicPr>
          <p:cNvPr id="21" name="Picture 20">
            <a:hlinkClick r:id="rId12"/>
            <a:extLst>
              <a:ext uri="{FF2B5EF4-FFF2-40B4-BE49-F238E27FC236}">
                <a16:creationId xmlns:a16="http://schemas.microsoft.com/office/drawing/2014/main" id="{0C6E24C1-6C12-4C19-A4EB-86B505AC1F0C}"/>
              </a:ext>
            </a:extLst>
          </p:cNvPr>
          <p:cNvPicPr>
            <a:picLocks noChangeAspect="1"/>
          </p:cNvPicPr>
          <p:nvPr/>
        </p:nvPicPr>
        <p:blipFill>
          <a:blip r:embed="rId13"/>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2198023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65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9885"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905F7B6C-4801-440A-968B-EE6258D48183}"/>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a:stretch/>
        </p:blipFill>
        <p:spPr bwMode="auto">
          <a:xfrm>
            <a:off x="0" y="0"/>
            <a:ext cx="12192000" cy="6289794"/>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9DF9FDC8-BE38-4D90-B555-8C575940B27B}"/>
              </a:ext>
            </a:extLst>
          </p:cNvPr>
          <p:cNvSpPr/>
          <p:nvPr/>
        </p:nvSpPr>
        <p:spPr>
          <a:xfrm>
            <a:off x="0" y="2502568"/>
            <a:ext cx="12192000" cy="1852864"/>
          </a:xfrm>
          <a:prstGeom prst="rect">
            <a:avLst/>
          </a:prstGeom>
          <a:solidFill>
            <a:schemeClr val="bg1">
              <a:alpha val="94000"/>
            </a:schemeClr>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2" name="Group 1">
            <a:extLst>
              <a:ext uri="{FF2B5EF4-FFF2-40B4-BE49-F238E27FC236}">
                <a16:creationId xmlns:a16="http://schemas.microsoft.com/office/drawing/2014/main" id="{0F940DFB-D129-4572-9A2A-542462D0C52A}"/>
              </a:ext>
            </a:extLst>
          </p:cNvPr>
          <p:cNvGrpSpPr/>
          <p:nvPr/>
        </p:nvGrpSpPr>
        <p:grpSpPr>
          <a:xfrm>
            <a:off x="-50800" y="2705725"/>
            <a:ext cx="12293600" cy="1446550"/>
            <a:chOff x="-50800" y="2705725"/>
            <a:chExt cx="12293600" cy="1446550"/>
          </a:xfrm>
        </p:grpSpPr>
        <p:sp>
          <p:nvSpPr>
            <p:cNvPr id="6" name="Rectangle 5">
              <a:extLst>
                <a:ext uri="{FF2B5EF4-FFF2-40B4-BE49-F238E27FC236}">
                  <a16:creationId xmlns:a16="http://schemas.microsoft.com/office/drawing/2014/main" id="{6F596A14-AB93-4731-A892-B3E6925814E0}"/>
                </a:ext>
              </a:extLst>
            </p:cNvPr>
            <p:cNvSpPr/>
            <p:nvPr/>
          </p:nvSpPr>
          <p:spPr>
            <a:xfrm>
              <a:off x="-50800" y="2705725"/>
              <a:ext cx="12293600" cy="1446550"/>
            </a:xfrm>
            <a:prstGeom prst="rect">
              <a:avLst/>
            </a:prstGeom>
          </p:spPr>
          <p:txBody>
            <a:bodyPr wrap="square">
              <a:spAutoFit/>
            </a:bodyPr>
            <a:lstStyle/>
            <a:p>
              <a:pPr algn="ctr"/>
              <a:r>
                <a:rPr lang="en-GB" sz="4400" dirty="0">
                  <a:solidFill>
                    <a:schemeClr val="tx1"/>
                  </a:solidFill>
                  <a:latin typeface="Barlow SemiBold" panose="00000700000000000000" pitchFamily="2" charset="0"/>
                </a:rPr>
                <a:t>Reliable Resources for Childhood Eye Disorders</a:t>
              </a:r>
              <a:endParaRPr lang="en-IN" sz="4400" dirty="0"/>
            </a:p>
          </p:txBody>
        </p:sp>
        <p:sp>
          <p:nvSpPr>
            <p:cNvPr id="7" name="Rectangle 6">
              <a:extLst>
                <a:ext uri="{FF2B5EF4-FFF2-40B4-BE49-F238E27FC236}">
                  <a16:creationId xmlns:a16="http://schemas.microsoft.com/office/drawing/2014/main" id="{7DE5A225-2807-4E3B-8986-52837E2E6B67}"/>
                </a:ext>
              </a:extLst>
            </p:cNvPr>
            <p:cNvSpPr/>
            <p:nvPr/>
          </p:nvSpPr>
          <p:spPr>
            <a:xfrm>
              <a:off x="832379" y="3429000"/>
              <a:ext cx="10527242" cy="553998"/>
            </a:xfrm>
            <a:prstGeom prst="rect">
              <a:avLst/>
            </a:prstGeom>
          </p:spPr>
          <p:txBody>
            <a:bodyPr wrap="none">
              <a:spAutoFit/>
            </a:bodyPr>
            <a:lstStyle/>
            <a:p>
              <a:pPr algn="ctr"/>
              <a:r>
                <a:rPr lang="en-GB" sz="3000" dirty="0">
                  <a:solidFill>
                    <a:srgbClr val="C00000"/>
                  </a:solidFill>
                  <a:latin typeface="Barlow SemiBold" panose="00000700000000000000" pitchFamily="2" charset="0"/>
                </a:rPr>
                <a:t>Trusted Websites and Organizations for Parents &amp; Caregivers</a:t>
              </a:r>
            </a:p>
          </p:txBody>
        </p:sp>
      </p:grpSp>
      <p:sp>
        <p:nvSpPr>
          <p:cNvPr id="15" name="Rectangle: Rounded Corners 14">
            <a:extLst>
              <a:ext uri="{FF2B5EF4-FFF2-40B4-BE49-F238E27FC236}">
                <a16:creationId xmlns:a16="http://schemas.microsoft.com/office/drawing/2014/main" id="{6A687767-816C-416E-860E-F035B3FC7229}"/>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Rectangle 15">
            <a:extLst>
              <a:ext uri="{FF2B5EF4-FFF2-40B4-BE49-F238E27FC236}">
                <a16:creationId xmlns:a16="http://schemas.microsoft.com/office/drawing/2014/main" id="{108EFA69-2414-48E3-A2F0-BD9913E1CD07}"/>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17" name="Rectangle 16">
            <a:extLst>
              <a:ext uri="{FF2B5EF4-FFF2-40B4-BE49-F238E27FC236}">
                <a16:creationId xmlns:a16="http://schemas.microsoft.com/office/drawing/2014/main" id="{3026950B-3DC9-456C-9673-990AE8F96189}"/>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pic>
        <p:nvPicPr>
          <p:cNvPr id="3" name="Slide_Spanish_37">
            <a:hlinkClick r:id="" action="ppaction://media"/>
            <a:extLst>
              <a:ext uri="{FF2B5EF4-FFF2-40B4-BE49-F238E27FC236}">
                <a16:creationId xmlns:a16="http://schemas.microsoft.com/office/drawing/2014/main" id="{274A6921-B203-4613-B76E-6037085DC55D}"/>
              </a:ext>
            </a:extLst>
          </p:cNvPr>
          <p:cNvPicPr>
            <a:picLocks noChangeAspect="1"/>
          </p:cNvPicPr>
          <p:nvPr>
            <a:audioFile r:link="rId2"/>
            <p:extLst>
              <p:ext uri="{DAA4B4D4-6D71-4841-9C94-3DE7FCFB9230}">
                <p14:media xmlns:p14="http://schemas.microsoft.com/office/powerpoint/2010/main" r:embed="rId1"/>
              </p:ext>
            </p:extLst>
          </p:nvPr>
        </p:nvPicPr>
        <p:blipFill>
          <a:blip r:embed="rId7">
            <a:extLst/>
          </a:blip>
          <a:stretch>
            <a:fillRect/>
          </a:stretch>
        </p:blipFill>
        <p:spPr>
          <a:xfrm>
            <a:off x="299307" y="6289794"/>
            <a:ext cx="158400" cy="158400"/>
          </a:xfrm>
          <a:prstGeom prst="rect">
            <a:avLst/>
          </a:prstGeom>
        </p:spPr>
      </p:pic>
      <p:pic>
        <p:nvPicPr>
          <p:cNvPr id="4" name="Slide 3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extLst>
              <a:ext uri="{BEBA8EAE-BF5A-486C-A8C5-ECC9F3942E4B}">
                <a14:imgProps xmlns:a14="http://schemas.microsoft.com/office/drawing/2010/main">
                  <a14:imgLayer r:embed="rId9">
                    <a14:imgEffect>
                      <a14:brightnessContrast bright="-40000" contrast="40000"/>
                    </a14:imgEffect>
                  </a14:imgLayer>
                </a14:imgProps>
              </a:ext>
            </a:extLst>
          </a:blip>
          <a:stretch>
            <a:fillRect/>
          </a:stretch>
        </p:blipFill>
        <p:spPr>
          <a:xfrm>
            <a:off x="299307" y="6059433"/>
            <a:ext cx="158400" cy="158400"/>
          </a:xfrm>
          <a:prstGeom prst="rect">
            <a:avLst/>
          </a:prstGeom>
        </p:spPr>
      </p:pic>
      <p:pic>
        <p:nvPicPr>
          <p:cNvPr id="18" name="Picture 17">
            <a:hlinkClick r:id="rId10"/>
            <a:extLst>
              <a:ext uri="{FF2B5EF4-FFF2-40B4-BE49-F238E27FC236}">
                <a16:creationId xmlns:a16="http://schemas.microsoft.com/office/drawing/2014/main" id="{551BEC88-B7F9-45CD-9CFF-004B8D0239EC}"/>
              </a:ext>
            </a:extLst>
          </p:cNvPr>
          <p:cNvPicPr>
            <a:picLocks noChangeAspect="1"/>
          </p:cNvPicPr>
          <p:nvPr/>
        </p:nvPicPr>
        <p:blipFill>
          <a:blip r:embed="rId11"/>
          <a:stretch>
            <a:fillRect/>
          </a:stretch>
        </p:blipFill>
        <p:spPr>
          <a:xfrm>
            <a:off x="9370421" y="5743193"/>
            <a:ext cx="2821579" cy="914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8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9828"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B75F67C-3876-4258-8805-F0B289BC664A}"/>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BD0855CF-3D26-4EA5-AD20-59FF794743F0}"/>
              </a:ext>
            </a:extLst>
          </p:cNvPr>
          <p:cNvSpPr/>
          <p:nvPr/>
        </p:nvSpPr>
        <p:spPr>
          <a:xfrm>
            <a:off x="1" y="438950"/>
            <a:ext cx="12192000" cy="828662"/>
          </a:xfrm>
          <a:prstGeom prst="rect">
            <a:avLst/>
          </a:prstGeom>
          <a:solidFill>
            <a:schemeClr val="bg1"/>
          </a:solidFill>
          <a:ln>
            <a:noFill/>
          </a:ln>
          <a:effectLst>
            <a:outerShdw blurRad="241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838200" y="467055"/>
            <a:ext cx="10515600" cy="772452"/>
          </a:xfrm>
        </p:spPr>
        <p:txBody>
          <a:bodyPr>
            <a:normAutofit/>
          </a:bodyPr>
          <a:lstStyle/>
          <a:p>
            <a:pPr algn="ctr"/>
            <a:r>
              <a:rPr lang="en-IN" dirty="0">
                <a:solidFill>
                  <a:schemeClr val="tx1"/>
                </a:solidFill>
                <a:latin typeface="Barlow SemiBold" panose="00000700000000000000" pitchFamily="2" charset="0"/>
              </a:rPr>
              <a:t>Medical and Health Organizations</a:t>
            </a:r>
            <a:endParaRPr dirty="0">
              <a:solidFill>
                <a:schemeClr val="tx1"/>
              </a:solidFill>
              <a:latin typeface="Barlow SemiBold" panose="00000700000000000000" pitchFamily="2" charset="0"/>
            </a:endParaRPr>
          </a:p>
        </p:txBody>
      </p:sp>
      <p:sp>
        <p:nvSpPr>
          <p:cNvPr id="24" name="Rectangle: Rounded Corners 23">
            <a:extLst>
              <a:ext uri="{FF2B5EF4-FFF2-40B4-BE49-F238E27FC236}">
                <a16:creationId xmlns:a16="http://schemas.microsoft.com/office/drawing/2014/main" id="{96A869EA-1D60-4961-85BF-4C28F7191FFF}"/>
              </a:ext>
            </a:extLst>
          </p:cNvPr>
          <p:cNvSpPr/>
          <p:nvPr/>
        </p:nvSpPr>
        <p:spPr>
          <a:xfrm>
            <a:off x="486856" y="2301644"/>
            <a:ext cx="11218288" cy="3508329"/>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Rounded Corners 14">
            <a:extLst>
              <a:ext uri="{FF2B5EF4-FFF2-40B4-BE49-F238E27FC236}">
                <a16:creationId xmlns:a16="http://schemas.microsoft.com/office/drawing/2014/main" id="{472CEE5F-AB21-4EC6-988C-B081E7024EF9}"/>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Rectangle 15">
            <a:extLst>
              <a:ext uri="{FF2B5EF4-FFF2-40B4-BE49-F238E27FC236}">
                <a16:creationId xmlns:a16="http://schemas.microsoft.com/office/drawing/2014/main" id="{8325FCE6-337A-4813-A987-E85FEBC41397}"/>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17" name="Rectangle 16">
            <a:extLst>
              <a:ext uri="{FF2B5EF4-FFF2-40B4-BE49-F238E27FC236}">
                <a16:creationId xmlns:a16="http://schemas.microsoft.com/office/drawing/2014/main" id="{25D3CFB0-CBD4-415B-B508-1648C3828129}"/>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sp>
        <p:nvSpPr>
          <p:cNvPr id="25" name="Content Placeholder 2">
            <a:extLst>
              <a:ext uri="{FF2B5EF4-FFF2-40B4-BE49-F238E27FC236}">
                <a16:creationId xmlns:a16="http://schemas.microsoft.com/office/drawing/2014/main" id="{9E84031E-EC32-4E6A-B8BF-F1EA7BF38043}"/>
              </a:ext>
            </a:extLst>
          </p:cNvPr>
          <p:cNvSpPr txBox="1">
            <a:spLocks/>
          </p:cNvSpPr>
          <p:nvPr/>
        </p:nvSpPr>
        <p:spPr>
          <a:xfrm>
            <a:off x="2158999" y="2236309"/>
            <a:ext cx="8300721" cy="328561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114300" indent="0">
              <a:lnSpc>
                <a:spcPct val="100000"/>
              </a:lnSpc>
              <a:buNone/>
            </a:pPr>
            <a:r>
              <a:rPr lang="en-US" sz="2000" b="1" dirty="0"/>
              <a:t>American Optometric Association (AOA) - </a:t>
            </a:r>
            <a:r>
              <a:rPr lang="en-US" sz="2000" b="1" dirty="0">
                <a:solidFill>
                  <a:srgbClr val="467886"/>
                </a:solidFill>
                <a:hlinkClick r:id="rId7">
                  <a:extLst>
                    <a:ext uri="{A12FA001-AC4F-418D-AE19-62706E023703}">
                      <ahyp:hlinkClr xmlns:ahyp="http://schemas.microsoft.com/office/drawing/2018/hyperlinkcolor" val="tx"/>
                    </a:ext>
                  </a:extLst>
                </a:hlinkClick>
              </a:rPr>
              <a:t>Children’s Vision</a:t>
            </a:r>
            <a:endParaRPr lang="en-US" sz="2000" b="1" dirty="0">
              <a:solidFill>
                <a:srgbClr val="467886"/>
              </a:solidFill>
            </a:endParaRPr>
          </a:p>
          <a:p>
            <a:pPr marL="114300" indent="0">
              <a:lnSpc>
                <a:spcPct val="100000"/>
              </a:lnSpc>
              <a:buNone/>
            </a:pPr>
            <a:r>
              <a:rPr lang="en-US" sz="2000" b="1" dirty="0" err="1"/>
              <a:t>InfantSEE</a:t>
            </a:r>
            <a:r>
              <a:rPr lang="en-US" sz="2000" b="1" dirty="0"/>
              <a:t>® Program (Optometry Cares – AOA Foundation)</a:t>
            </a:r>
          </a:p>
          <a:p>
            <a:pPr>
              <a:lnSpc>
                <a:spcPct val="100000"/>
              </a:lnSpc>
              <a:buBlip>
                <a:blip r:embed="rId8"/>
              </a:buBlip>
            </a:pPr>
            <a:r>
              <a:rPr lang="en-US" sz="2000" b="1" dirty="0">
                <a:solidFill>
                  <a:srgbClr val="467886"/>
                </a:solidFill>
                <a:hlinkClick r:id="rId9">
                  <a:extLst>
                    <a:ext uri="{A12FA001-AC4F-418D-AE19-62706E023703}">
                      <ahyp:hlinkClr xmlns:ahyp="http://schemas.microsoft.com/office/drawing/2018/hyperlinkcolor" val="tx"/>
                    </a:ext>
                  </a:extLst>
                </a:hlinkClick>
              </a:rPr>
              <a:t>https://infantsee.org</a:t>
            </a:r>
            <a:endParaRPr lang="en-US" sz="2000" b="1" dirty="0">
              <a:solidFill>
                <a:srgbClr val="467886"/>
              </a:solidFill>
            </a:endParaRPr>
          </a:p>
          <a:p>
            <a:pPr>
              <a:lnSpc>
                <a:spcPct val="100000"/>
              </a:lnSpc>
              <a:buBlip>
                <a:blip r:embed="rId8"/>
              </a:buBlip>
            </a:pPr>
            <a:r>
              <a:rPr lang="en-US" sz="2000" dirty="0"/>
              <a:t>Offers no-cost eye assessments for infants 6–12 months old.</a:t>
            </a:r>
          </a:p>
          <a:p>
            <a:pPr marL="114300" indent="0">
              <a:lnSpc>
                <a:spcPct val="100000"/>
              </a:lnSpc>
              <a:buNone/>
            </a:pPr>
            <a:r>
              <a:rPr lang="en-US" sz="2000" b="1" dirty="0"/>
              <a:t>Myopia Awareness - </a:t>
            </a:r>
            <a:r>
              <a:rPr lang="en-US" sz="2000" b="1" dirty="0">
                <a:solidFill>
                  <a:srgbClr val="467886"/>
                </a:solidFill>
                <a:hlinkClick r:id="rId10">
                  <a:extLst>
                    <a:ext uri="{A12FA001-AC4F-418D-AE19-62706E023703}">
                      <ahyp:hlinkClr xmlns:ahyp="http://schemas.microsoft.com/office/drawing/2018/hyperlinkcolor" val="tx"/>
                    </a:ext>
                  </a:extLst>
                </a:hlinkClick>
              </a:rPr>
              <a:t>Myopiaawareness.org</a:t>
            </a:r>
            <a:endParaRPr lang="en-US" sz="2000" b="1" dirty="0">
              <a:solidFill>
                <a:srgbClr val="467886"/>
              </a:solidFill>
            </a:endParaRPr>
          </a:p>
          <a:p>
            <a:pPr marL="114300" indent="0">
              <a:lnSpc>
                <a:spcPct val="100000"/>
              </a:lnSpc>
              <a:buNone/>
            </a:pPr>
            <a:r>
              <a:rPr lang="en-US" sz="2000" b="1" dirty="0"/>
              <a:t>Optometrist Network - </a:t>
            </a:r>
            <a:r>
              <a:rPr lang="en-US" sz="2000" b="1" dirty="0">
                <a:solidFill>
                  <a:srgbClr val="467886"/>
                </a:solidFill>
                <a:hlinkClick r:id="rId11">
                  <a:extLst>
                    <a:ext uri="{A12FA001-AC4F-418D-AE19-62706E023703}">
                      <ahyp:hlinkClr xmlns:ahyp="http://schemas.microsoft.com/office/drawing/2018/hyperlinkcolor" val="tx"/>
                    </a:ext>
                  </a:extLst>
                </a:hlinkClick>
              </a:rPr>
              <a:t>Optometrists.org</a:t>
            </a:r>
            <a:endParaRPr lang="en-US" sz="2000" b="1" dirty="0">
              <a:solidFill>
                <a:srgbClr val="467886"/>
              </a:solidFill>
            </a:endParaRPr>
          </a:p>
          <a:p>
            <a:pPr marL="114300" indent="0">
              <a:lnSpc>
                <a:spcPct val="100000"/>
              </a:lnSpc>
              <a:buNone/>
            </a:pPr>
            <a:r>
              <a:rPr lang="en-US" sz="2000" b="1" dirty="0"/>
              <a:t>National Center for Children’s Vision and Eye Health- </a:t>
            </a:r>
            <a:r>
              <a:rPr lang="en-US" sz="2000" b="1" dirty="0">
                <a:solidFill>
                  <a:srgbClr val="467886"/>
                </a:solidFill>
                <a:hlinkClick r:id="rId12">
                  <a:extLst>
                    <a:ext uri="{A12FA001-AC4F-418D-AE19-62706E023703}">
                      <ahyp:hlinkClr xmlns:ahyp="http://schemas.microsoft.com/office/drawing/2018/hyperlinkcolor" val="tx"/>
                    </a:ext>
                  </a:extLst>
                </a:hlinkClick>
              </a:rPr>
              <a:t>https://nationalcenter.preventblindness.org</a:t>
            </a:r>
            <a:endParaRPr lang="en-US" sz="2000" dirty="0">
              <a:solidFill>
                <a:srgbClr val="467886"/>
              </a:solidFill>
            </a:endParaRPr>
          </a:p>
        </p:txBody>
      </p:sp>
      <p:grpSp>
        <p:nvGrpSpPr>
          <p:cNvPr id="28" name="Group 27">
            <a:extLst>
              <a:ext uri="{FF2B5EF4-FFF2-40B4-BE49-F238E27FC236}">
                <a16:creationId xmlns:a16="http://schemas.microsoft.com/office/drawing/2014/main" id="{B5A5B631-1023-4782-A8A5-39FB66D4DE80}"/>
              </a:ext>
            </a:extLst>
          </p:cNvPr>
          <p:cNvGrpSpPr/>
          <p:nvPr/>
        </p:nvGrpSpPr>
        <p:grpSpPr>
          <a:xfrm>
            <a:off x="-236840" y="6675119"/>
            <a:ext cx="12708239" cy="182881"/>
            <a:chOff x="-236840" y="6675119"/>
            <a:chExt cx="12708239" cy="182881"/>
          </a:xfrm>
        </p:grpSpPr>
        <p:sp>
          <p:nvSpPr>
            <p:cNvPr id="29" name="Rectangle 28">
              <a:extLst>
                <a:ext uri="{FF2B5EF4-FFF2-40B4-BE49-F238E27FC236}">
                  <a16:creationId xmlns:a16="http://schemas.microsoft.com/office/drawing/2014/main" id="{C79908C8-2D71-4A4C-A8DC-D3D74F4ACF60}"/>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Parallelogram 29">
              <a:extLst>
                <a:ext uri="{FF2B5EF4-FFF2-40B4-BE49-F238E27FC236}">
                  <a16:creationId xmlns:a16="http://schemas.microsoft.com/office/drawing/2014/main" id="{536B50C6-989E-48F5-BE09-0FA814941D9B}"/>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Parallelogram 30">
              <a:extLst>
                <a:ext uri="{FF2B5EF4-FFF2-40B4-BE49-F238E27FC236}">
                  <a16:creationId xmlns:a16="http://schemas.microsoft.com/office/drawing/2014/main" id="{1DAC103E-FCCC-4729-8AE8-357CF610D36D}"/>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6" name="Picture 5"/>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748255" y="2492429"/>
            <a:ext cx="1429794" cy="133125"/>
          </a:xfrm>
          <a:prstGeom prst="rect">
            <a:avLst/>
          </a:prstGeom>
        </p:spPr>
      </p:pic>
      <p:pic>
        <p:nvPicPr>
          <p:cNvPr id="20" name="Picture 19">
            <a:extLst>
              <a:ext uri="{FF2B5EF4-FFF2-40B4-BE49-F238E27FC236}">
                <a16:creationId xmlns:a16="http://schemas.microsoft.com/office/drawing/2014/main" id="{EDFFF55A-6261-43CB-9686-73FF0E7EDE0F}"/>
              </a:ext>
            </a:extLst>
          </p:cNvPr>
          <p:cNvPicPr>
            <a:picLocks noChangeAspect="1"/>
          </p:cNvPicPr>
          <p:nvPr/>
        </p:nvPicPr>
        <p:blipFill>
          <a:blip r:embed="rId14"/>
          <a:stretch>
            <a:fillRect/>
          </a:stretch>
        </p:blipFill>
        <p:spPr>
          <a:xfrm>
            <a:off x="720412" y="3129643"/>
            <a:ext cx="1457637" cy="560630"/>
          </a:xfrm>
          <a:prstGeom prst="rect">
            <a:avLst/>
          </a:prstGeom>
        </p:spPr>
      </p:pic>
      <p:sp>
        <p:nvSpPr>
          <p:cNvPr id="21" name="Rectangle: Rounded Corners 20">
            <a:extLst>
              <a:ext uri="{FF2B5EF4-FFF2-40B4-BE49-F238E27FC236}">
                <a16:creationId xmlns:a16="http://schemas.microsoft.com/office/drawing/2014/main" id="{4C5ABB25-3812-4E7A-B169-BCC419566BDE}"/>
              </a:ext>
            </a:extLst>
          </p:cNvPr>
          <p:cNvSpPr/>
          <p:nvPr/>
        </p:nvSpPr>
        <p:spPr>
          <a:xfrm>
            <a:off x="486856" y="1372003"/>
            <a:ext cx="11218288" cy="830996"/>
          </a:xfrm>
          <a:prstGeom prst="roundRect">
            <a:avLst>
              <a:gd name="adj" fmla="val 16474"/>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aoa.org → Resources on eye exams, myopia, school vision needs, sports safety, and digital screen use</a:t>
            </a:r>
            <a:endParaRPr lang="en-IN"/>
          </a:p>
        </p:txBody>
      </p:sp>
      <p:sp>
        <p:nvSpPr>
          <p:cNvPr id="3" name="Rectangle 2">
            <a:extLst>
              <a:ext uri="{FF2B5EF4-FFF2-40B4-BE49-F238E27FC236}">
                <a16:creationId xmlns:a16="http://schemas.microsoft.com/office/drawing/2014/main" id="{C27B8C39-88ED-4ED4-9E29-A904DCDCAC14}"/>
              </a:ext>
            </a:extLst>
          </p:cNvPr>
          <p:cNvSpPr/>
          <p:nvPr/>
        </p:nvSpPr>
        <p:spPr>
          <a:xfrm>
            <a:off x="619760" y="1372002"/>
            <a:ext cx="10952480" cy="830997"/>
          </a:xfrm>
          <a:prstGeom prst="rect">
            <a:avLst/>
          </a:prstGeom>
        </p:spPr>
        <p:txBody>
          <a:bodyPr wrap="square">
            <a:spAutoFit/>
          </a:bodyPr>
          <a:lstStyle/>
          <a:p>
            <a:pPr algn="ctr"/>
            <a:r>
              <a:rPr lang="en-GB" sz="2400" dirty="0"/>
              <a:t>Optometrists are often the first line providers and manage most of the conditions especially in diverse populations in the community setting.</a:t>
            </a:r>
            <a:endParaRPr lang="en-IN" sz="2400" dirty="0"/>
          </a:p>
        </p:txBody>
      </p:sp>
      <p:pic>
        <p:nvPicPr>
          <p:cNvPr id="9" name="Picture 8">
            <a:extLst>
              <a:ext uri="{FF2B5EF4-FFF2-40B4-BE49-F238E27FC236}">
                <a16:creationId xmlns:a16="http://schemas.microsoft.com/office/drawing/2014/main" id="{445DBF7E-57ED-4150-ADBC-A1BCD4B2FC65}"/>
              </a:ext>
            </a:extLst>
          </p:cNvPr>
          <p:cNvPicPr>
            <a:picLocks noChangeAspect="1"/>
          </p:cNvPicPr>
          <p:nvPr/>
        </p:nvPicPr>
        <p:blipFill>
          <a:blip r:embed="rId15"/>
          <a:stretch>
            <a:fillRect/>
          </a:stretch>
        </p:blipFill>
        <p:spPr>
          <a:xfrm>
            <a:off x="1473044" y="4089179"/>
            <a:ext cx="705005" cy="414709"/>
          </a:xfrm>
          <a:prstGeom prst="rect">
            <a:avLst/>
          </a:prstGeom>
        </p:spPr>
      </p:pic>
      <p:pic>
        <p:nvPicPr>
          <p:cNvPr id="11" name="Graphic 10">
            <a:extLst>
              <a:ext uri="{FF2B5EF4-FFF2-40B4-BE49-F238E27FC236}">
                <a16:creationId xmlns:a16="http://schemas.microsoft.com/office/drawing/2014/main" id="{23050FFC-1391-4DCD-B008-0DC7B7935FFB}"/>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957327" y="4598978"/>
            <a:ext cx="1220722" cy="315402"/>
          </a:xfrm>
          <a:prstGeom prst="rect">
            <a:avLst/>
          </a:prstGeom>
        </p:spPr>
      </p:pic>
      <p:pic>
        <p:nvPicPr>
          <p:cNvPr id="18" name="Graphic 17">
            <a:extLst>
              <a:ext uri="{FF2B5EF4-FFF2-40B4-BE49-F238E27FC236}">
                <a16:creationId xmlns:a16="http://schemas.microsoft.com/office/drawing/2014/main" id="{0ECA37E1-959A-4E8A-A1CD-0496B53EA3AB}"/>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149409" y="5146440"/>
            <a:ext cx="1028640" cy="375485"/>
          </a:xfrm>
          <a:prstGeom prst="rect">
            <a:avLst/>
          </a:prstGeom>
        </p:spPr>
      </p:pic>
      <p:pic>
        <p:nvPicPr>
          <p:cNvPr id="27" name="Picture 26">
            <a:hlinkClick r:id="rId20"/>
            <a:extLst>
              <a:ext uri="{FF2B5EF4-FFF2-40B4-BE49-F238E27FC236}">
                <a16:creationId xmlns:a16="http://schemas.microsoft.com/office/drawing/2014/main" id="{9FD245AD-85B7-4E3D-AB2B-2C273B0FF686}"/>
              </a:ext>
            </a:extLst>
          </p:cNvPr>
          <p:cNvPicPr>
            <a:picLocks noChangeAspect="1"/>
          </p:cNvPicPr>
          <p:nvPr/>
        </p:nvPicPr>
        <p:blipFill>
          <a:blip r:embed="rId21"/>
          <a:stretch>
            <a:fillRect/>
          </a:stretch>
        </p:blipFill>
        <p:spPr>
          <a:xfrm>
            <a:off x="9370421" y="5743193"/>
            <a:ext cx="2821579" cy="914400"/>
          </a:xfrm>
          <a:prstGeom prst="rect">
            <a:avLst/>
          </a:prstGeom>
        </p:spPr>
      </p:pic>
      <p:pic>
        <p:nvPicPr>
          <p:cNvPr id="4" name="slide -4 Hindi">
            <a:hlinkClick r:id="" action="ppaction://media"/>
            <a:extLst>
              <a:ext uri="{FF2B5EF4-FFF2-40B4-BE49-F238E27FC236}">
                <a16:creationId xmlns:a16="http://schemas.microsoft.com/office/drawing/2014/main" id="{7F18A62F-A550-4A44-8799-206E43EA866D}"/>
              </a:ext>
            </a:extLst>
          </p:cNvPr>
          <p:cNvPicPr>
            <a:picLocks noChangeAspect="1"/>
          </p:cNvPicPr>
          <p:nvPr>
            <a:audioFile r:link="rId2"/>
            <p:extLst>
              <p:ext uri="{DAA4B4D4-6D71-4841-9C94-3DE7FCFB9230}">
                <p14:media xmlns:p14="http://schemas.microsoft.com/office/powerpoint/2010/main" r:embed="rId1"/>
              </p:ext>
            </p:extLst>
          </p:nvPr>
        </p:nvPicPr>
        <p:blipFill>
          <a:blip r:embed="rId22">
            <a:extLst>
              <a:ext uri="{BEBA8EAE-BF5A-486C-A8C5-ECC9F3942E4B}">
                <a14:imgProps xmlns:a14="http://schemas.microsoft.com/office/drawing/2010/main">
                  <a14:imgLayer r:embed="rId23">
                    <a14:imgEffect>
                      <a14:brightnessContrast bright="-40000" contrast="40000"/>
                    </a14:imgEffect>
                  </a14:imgLayer>
                </a14:imgProps>
              </a:ext>
            </a:extLst>
          </a:blip>
          <a:stretch>
            <a:fillRect/>
          </a:stretch>
        </p:blipFill>
        <p:spPr>
          <a:xfrm>
            <a:off x="298845" y="6059433"/>
            <a:ext cx="158400" cy="158400"/>
          </a:xfrm>
          <a:prstGeom prst="rect">
            <a:avLst/>
          </a:prstGeom>
        </p:spPr>
      </p:pic>
      <p:pic>
        <p:nvPicPr>
          <p:cNvPr id="10" name="Slide_Spanish_4">
            <a:hlinkClick r:id="" action="ppaction://media"/>
            <a:extLst>
              <a:ext uri="{FF2B5EF4-FFF2-40B4-BE49-F238E27FC236}">
                <a16:creationId xmlns:a16="http://schemas.microsoft.com/office/drawing/2014/main" id="{B3ED4C38-CA3B-4229-BAAF-7E42C1190797}"/>
              </a:ext>
            </a:extLst>
          </p:cNvPr>
          <p:cNvPicPr>
            <a:picLocks noChangeAspect="1"/>
          </p:cNvPicPr>
          <p:nvPr>
            <a:audioFile r:link="rId4"/>
            <p:extLst>
              <p:ext uri="{DAA4B4D4-6D71-4841-9C94-3DE7FCFB9230}">
                <p14:media xmlns:p14="http://schemas.microsoft.com/office/powerpoint/2010/main" r:embed="rId3"/>
              </p:ext>
            </p:extLst>
          </p:nvPr>
        </p:nvPicPr>
        <p:blipFill>
          <a:blip r:embed="rId22">
            <a:extLst>
              <a:ext uri="{BEBA8EAE-BF5A-486C-A8C5-ECC9F3942E4B}">
                <a14:imgProps xmlns:a14="http://schemas.microsoft.com/office/drawing/2010/main">
                  <a14:imgLayer r:embed="rId23">
                    <a14:imgEffect>
                      <a14:brightnessContrast bright="-40000" contrast="40000"/>
                    </a14:imgEffect>
                  </a14:imgLayer>
                </a14:imgProps>
              </a:ext>
            </a:extLst>
          </a:blip>
          <a:stretch>
            <a:fillRect/>
          </a:stretch>
        </p:blipFill>
        <p:spPr>
          <a:xfrm>
            <a:off x="298845" y="6289794"/>
            <a:ext cx="158400" cy="158400"/>
          </a:xfrm>
          <a:prstGeom prst="rect">
            <a:avLst/>
          </a:prstGeom>
        </p:spPr>
      </p:pic>
    </p:spTree>
    <p:extLst>
      <p:ext uri="{BB962C8B-B14F-4D97-AF65-F5344CB8AC3E}">
        <p14:creationId xmlns:p14="http://schemas.microsoft.com/office/powerpoint/2010/main" val="21307341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373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70164" fill="hold"/>
                                        <p:tgtEl>
                                          <p:spTgt spid="10"/>
                                        </p:tgtEl>
                                      </p:cBhvr>
                                    </p:cmd>
                                  </p:childTnLst>
                                </p:cTn>
                              </p:par>
                            </p:childTnLst>
                          </p:cTn>
                        </p:par>
                      </p:childTnLst>
                    </p:cTn>
                  </p:par>
                </p:childTnLst>
              </p:cTn>
              <p:nextCondLst>
                <p:cond evt="onClick" delay="0">
                  <p:tgtEl>
                    <p:spTgt spid="10"/>
                  </p:tgtEl>
                </p:cond>
              </p:nextCondLst>
            </p:seq>
            <p:audio>
              <p:cMediaNode vol="80000">
                <p:cTn id="13" fill="hold" display="0">
                  <p:stCondLst>
                    <p:cond delay="indefinite"/>
                  </p:stCondLst>
                  <p:endCondLst>
                    <p:cond evt="onStopAudio" delay="0">
                      <p:tgtEl>
                        <p:sldTgt/>
                      </p:tgtEl>
                    </p:cond>
                  </p:endCondLst>
                </p:cTn>
                <p:tgtEl>
                  <p:spTgt spid="10"/>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B75F67C-3876-4258-8805-F0B289BC664A}"/>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0" name="Rectangle 19">
            <a:extLst>
              <a:ext uri="{FF2B5EF4-FFF2-40B4-BE49-F238E27FC236}">
                <a16:creationId xmlns:a16="http://schemas.microsoft.com/office/drawing/2014/main" id="{897083F5-FDBD-4E1A-B18D-862716FED449}"/>
              </a:ext>
            </a:extLst>
          </p:cNvPr>
          <p:cNvSpPr/>
          <p:nvPr/>
        </p:nvSpPr>
        <p:spPr>
          <a:xfrm>
            <a:off x="1" y="438950"/>
            <a:ext cx="12192000" cy="828662"/>
          </a:xfrm>
          <a:prstGeom prst="rect">
            <a:avLst/>
          </a:prstGeom>
          <a:solidFill>
            <a:schemeClr val="bg1"/>
          </a:solidFill>
          <a:ln>
            <a:noFill/>
          </a:ln>
          <a:effectLst>
            <a:outerShdw blurRad="241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838200" y="467055"/>
            <a:ext cx="10515600" cy="772452"/>
          </a:xfrm>
        </p:spPr>
        <p:txBody>
          <a:bodyPr>
            <a:normAutofit/>
          </a:bodyPr>
          <a:lstStyle/>
          <a:p>
            <a:pPr algn="ctr"/>
            <a:r>
              <a:rPr dirty="0">
                <a:solidFill>
                  <a:schemeClr val="tx1"/>
                </a:solidFill>
                <a:latin typeface="Barlow SemiBold" panose="00000700000000000000" pitchFamily="2" charset="0"/>
              </a:rPr>
              <a:t>Medical and Health Organizations</a:t>
            </a:r>
          </a:p>
        </p:txBody>
      </p:sp>
      <p:sp>
        <p:nvSpPr>
          <p:cNvPr id="24" name="Rectangle: Rounded Corners 23">
            <a:extLst>
              <a:ext uri="{FF2B5EF4-FFF2-40B4-BE49-F238E27FC236}">
                <a16:creationId xmlns:a16="http://schemas.microsoft.com/office/drawing/2014/main" id="{0CE0E823-B940-417E-9252-0E4C81648E7F}"/>
              </a:ext>
            </a:extLst>
          </p:cNvPr>
          <p:cNvSpPr/>
          <p:nvPr/>
        </p:nvSpPr>
        <p:spPr>
          <a:xfrm>
            <a:off x="486856" y="1438045"/>
            <a:ext cx="11218288" cy="4393349"/>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2" name="Picture 11">
            <a:extLst>
              <a:ext uri="{FF2B5EF4-FFF2-40B4-BE49-F238E27FC236}">
                <a16:creationId xmlns:a16="http://schemas.microsoft.com/office/drawing/2014/main" id="{8D1E8EB5-51FB-4A8C-8C7C-507847D2CA0C}"/>
              </a:ext>
            </a:extLst>
          </p:cNvPr>
          <p:cNvPicPr>
            <a:picLocks noChangeAspect="1"/>
          </p:cNvPicPr>
          <p:nvPr/>
        </p:nvPicPr>
        <p:blipFill>
          <a:blip r:embed="rId7"/>
          <a:stretch>
            <a:fillRect/>
          </a:stretch>
        </p:blipFill>
        <p:spPr>
          <a:xfrm>
            <a:off x="622375" y="4839996"/>
            <a:ext cx="2124423" cy="540470"/>
          </a:xfrm>
          <a:prstGeom prst="rect">
            <a:avLst/>
          </a:prstGeom>
        </p:spPr>
      </p:pic>
      <p:sp>
        <p:nvSpPr>
          <p:cNvPr id="3" name="Content Placeholder 2"/>
          <p:cNvSpPr>
            <a:spLocks noGrp="1"/>
          </p:cNvSpPr>
          <p:nvPr>
            <p:ph idx="1"/>
          </p:nvPr>
        </p:nvSpPr>
        <p:spPr>
          <a:xfrm>
            <a:off x="2447888" y="1536922"/>
            <a:ext cx="9124949" cy="3828627"/>
          </a:xfrm>
        </p:spPr>
        <p:txBody>
          <a:bodyPr>
            <a:noAutofit/>
          </a:bodyPr>
          <a:lstStyle/>
          <a:p>
            <a:pPr marL="114300" indent="0">
              <a:buNone/>
            </a:pPr>
            <a:r>
              <a:rPr lang="en-US" sz="2400" b="1" dirty="0"/>
              <a:t>Centers for Disease Control and Prevention (CDC)</a:t>
            </a:r>
            <a:endParaRPr lang="en-US" sz="2400" dirty="0"/>
          </a:p>
          <a:p>
            <a:pPr lvl="1">
              <a:buBlip>
                <a:blip r:embed="rId8"/>
              </a:buBlip>
            </a:pPr>
            <a:r>
              <a:rPr lang="en-US" dirty="0"/>
              <a:t>Vision Health Initiative: </a:t>
            </a:r>
            <a:r>
              <a:rPr lang="en-US" b="1" dirty="0">
                <a:solidFill>
                  <a:srgbClr val="467886"/>
                </a:solidFill>
                <a:hlinkClick r:id="rId9">
                  <a:extLst>
                    <a:ext uri="{A12FA001-AC4F-418D-AE19-62706E023703}">
                      <ahyp:hlinkClr xmlns:ahyp="http://schemas.microsoft.com/office/drawing/2018/hyperlinkcolor" val="tx"/>
                    </a:ext>
                  </a:extLst>
                </a:hlinkClick>
              </a:rPr>
              <a:t>https://www.cdc.gov/visionhealth</a:t>
            </a:r>
            <a:endParaRPr lang="en-US" b="1" dirty="0">
              <a:solidFill>
                <a:srgbClr val="467886"/>
              </a:solidFill>
            </a:endParaRPr>
          </a:p>
          <a:p>
            <a:pPr lvl="1">
              <a:buBlip>
                <a:blip r:embed="rId8"/>
              </a:buBlip>
            </a:pPr>
            <a:r>
              <a:rPr lang="en-US" dirty="0"/>
              <a:t>Offers data, resources, and guidance on child vision health.</a:t>
            </a:r>
          </a:p>
          <a:p>
            <a:pPr marL="114300" indent="0">
              <a:buNone/>
            </a:pPr>
            <a:r>
              <a:rPr lang="en-US" sz="2400" b="1" dirty="0"/>
              <a:t>National Eye Institute (NEI), NIH</a:t>
            </a:r>
            <a:endParaRPr lang="en-US" sz="2400" dirty="0"/>
          </a:p>
          <a:p>
            <a:pPr lvl="1">
              <a:buBlip>
                <a:blip r:embed="rId8"/>
              </a:buBlip>
            </a:pPr>
            <a:r>
              <a:rPr lang="en-US" b="1" dirty="0">
                <a:solidFill>
                  <a:srgbClr val="467886"/>
                </a:solidFill>
                <a:hlinkClick r:id="rId10">
                  <a:extLst>
                    <a:ext uri="{A12FA001-AC4F-418D-AE19-62706E023703}">
                      <ahyp:hlinkClr xmlns:ahyp="http://schemas.microsoft.com/office/drawing/2018/hyperlinkcolor" val="tx"/>
                    </a:ext>
                  </a:extLst>
                </a:hlinkClick>
              </a:rPr>
              <a:t>https://www.nei.nih.gov</a:t>
            </a:r>
            <a:endParaRPr lang="en-US" b="1" dirty="0">
              <a:solidFill>
                <a:srgbClr val="467886"/>
              </a:solidFill>
            </a:endParaRPr>
          </a:p>
          <a:p>
            <a:pPr lvl="1">
              <a:buBlip>
                <a:blip r:embed="rId8"/>
              </a:buBlip>
            </a:pPr>
            <a:r>
              <a:rPr lang="en-US" dirty="0"/>
              <a:t>Includes child-focused materials, research updates, and fact sheets.</a:t>
            </a:r>
          </a:p>
          <a:p>
            <a:pPr marL="114300" indent="0">
              <a:buNone/>
            </a:pPr>
            <a:r>
              <a:rPr lang="en-US" sz="2400" b="1" dirty="0"/>
              <a:t>HealthyChildren.org (American Academy of Pediatrics)</a:t>
            </a:r>
            <a:endParaRPr lang="en-US" sz="2400" dirty="0"/>
          </a:p>
          <a:p>
            <a:pPr lvl="1">
              <a:buBlip>
                <a:blip r:embed="rId8"/>
              </a:buBlip>
            </a:pPr>
            <a:r>
              <a:rPr lang="en-US" b="1" dirty="0">
                <a:solidFill>
                  <a:srgbClr val="467886"/>
                </a:solidFill>
                <a:hlinkClick r:id="rId11">
                  <a:extLst>
                    <a:ext uri="{A12FA001-AC4F-418D-AE19-62706E023703}">
                      <ahyp:hlinkClr xmlns:ahyp="http://schemas.microsoft.com/office/drawing/2018/hyperlinkcolor" val="tx"/>
                    </a:ext>
                  </a:extLst>
                </a:hlinkClick>
              </a:rPr>
              <a:t>https://www.healthychildren.org</a:t>
            </a:r>
            <a:endParaRPr lang="en-US" b="1" dirty="0">
              <a:solidFill>
                <a:srgbClr val="467886"/>
              </a:solidFill>
            </a:endParaRPr>
          </a:p>
          <a:p>
            <a:pPr lvl="1">
              <a:buBlip>
                <a:blip r:embed="rId8"/>
              </a:buBlip>
            </a:pPr>
            <a:r>
              <a:rPr lang="en-US" dirty="0"/>
              <a:t>Trusted resource for pediatric health, including eye health</a:t>
            </a:r>
            <a:endParaRPr dirty="0"/>
          </a:p>
        </p:txBody>
      </p:sp>
      <p:sp>
        <p:nvSpPr>
          <p:cNvPr id="15" name="Rectangle: Rounded Corners 14">
            <a:extLst>
              <a:ext uri="{FF2B5EF4-FFF2-40B4-BE49-F238E27FC236}">
                <a16:creationId xmlns:a16="http://schemas.microsoft.com/office/drawing/2014/main" id="{472CEE5F-AB21-4EC6-988C-B081E7024EF9}"/>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Rectangle 15">
            <a:extLst>
              <a:ext uri="{FF2B5EF4-FFF2-40B4-BE49-F238E27FC236}">
                <a16:creationId xmlns:a16="http://schemas.microsoft.com/office/drawing/2014/main" id="{8325FCE6-337A-4813-A987-E85FEBC41397}"/>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17" name="Rectangle 16">
            <a:extLst>
              <a:ext uri="{FF2B5EF4-FFF2-40B4-BE49-F238E27FC236}">
                <a16:creationId xmlns:a16="http://schemas.microsoft.com/office/drawing/2014/main" id="{25D3CFB0-CBD4-415B-B508-1648C3828129}"/>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25" name="Group 24">
            <a:extLst>
              <a:ext uri="{FF2B5EF4-FFF2-40B4-BE49-F238E27FC236}">
                <a16:creationId xmlns:a16="http://schemas.microsoft.com/office/drawing/2014/main" id="{45CB8DEA-537C-47FD-A7D9-643DA9C4AA7C}"/>
              </a:ext>
            </a:extLst>
          </p:cNvPr>
          <p:cNvGrpSpPr/>
          <p:nvPr/>
        </p:nvGrpSpPr>
        <p:grpSpPr>
          <a:xfrm>
            <a:off x="-236840" y="6675119"/>
            <a:ext cx="12708239" cy="182881"/>
            <a:chOff x="-236840" y="6675119"/>
            <a:chExt cx="12708239" cy="182881"/>
          </a:xfrm>
        </p:grpSpPr>
        <p:sp>
          <p:nvSpPr>
            <p:cNvPr id="26" name="Rectangle 25">
              <a:extLst>
                <a:ext uri="{FF2B5EF4-FFF2-40B4-BE49-F238E27FC236}">
                  <a16:creationId xmlns:a16="http://schemas.microsoft.com/office/drawing/2014/main" id="{DE9A22B1-4A55-46AC-91DF-8872D2BF5FF3}"/>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Parallelogram 26">
              <a:extLst>
                <a:ext uri="{FF2B5EF4-FFF2-40B4-BE49-F238E27FC236}">
                  <a16:creationId xmlns:a16="http://schemas.microsoft.com/office/drawing/2014/main" id="{452D642A-2CA2-4028-BF3E-71B06C243C99}"/>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Parallelogram 27">
              <a:extLst>
                <a:ext uri="{FF2B5EF4-FFF2-40B4-BE49-F238E27FC236}">
                  <a16:creationId xmlns:a16="http://schemas.microsoft.com/office/drawing/2014/main" id="{657D86CC-97B3-47C8-9476-A0BD9902E9D6}"/>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8" name="Graphic 7">
            <a:extLst>
              <a:ext uri="{FF2B5EF4-FFF2-40B4-BE49-F238E27FC236}">
                <a16:creationId xmlns:a16="http://schemas.microsoft.com/office/drawing/2014/main" id="{8D81A1DC-2B9C-41FE-85FA-E7301E951E5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65975" y="2057696"/>
            <a:ext cx="917152" cy="591322"/>
          </a:xfrm>
          <a:prstGeom prst="rect">
            <a:avLst/>
          </a:prstGeom>
        </p:spPr>
      </p:pic>
      <p:pic>
        <p:nvPicPr>
          <p:cNvPr id="10" name="Graphic 9">
            <a:extLst>
              <a:ext uri="{FF2B5EF4-FFF2-40B4-BE49-F238E27FC236}">
                <a16:creationId xmlns:a16="http://schemas.microsoft.com/office/drawing/2014/main" id="{9477F400-5BB5-45B3-9E74-9939470BCA2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65975" y="3451235"/>
            <a:ext cx="1738313" cy="414338"/>
          </a:xfrm>
          <a:prstGeom prst="rect">
            <a:avLst/>
          </a:prstGeom>
        </p:spPr>
      </p:pic>
      <p:pic>
        <p:nvPicPr>
          <p:cNvPr id="4" name="Slide_Spanish_39">
            <a:hlinkClick r:id="" action="ppaction://media"/>
            <a:extLst>
              <a:ext uri="{FF2B5EF4-FFF2-40B4-BE49-F238E27FC236}">
                <a16:creationId xmlns:a16="http://schemas.microsoft.com/office/drawing/2014/main" id="{1793FF3C-3E62-4547-8FEA-76EE3E99CD83}"/>
              </a:ext>
            </a:extLst>
          </p:cNvPr>
          <p:cNvPicPr>
            <a:picLocks noChangeAspect="1"/>
          </p:cNvPicPr>
          <p:nvPr>
            <a:audioFile r:link="rId2"/>
            <p:extLst>
              <p:ext uri="{DAA4B4D4-6D71-4841-9C94-3DE7FCFB9230}">
                <p14:media xmlns:p14="http://schemas.microsoft.com/office/powerpoint/2010/main" r:embed="rId1"/>
              </p:ext>
            </p:extLst>
          </p:nvPr>
        </p:nvPicPr>
        <p:blipFill>
          <a:blip r:embed="rId16">
            <a:extLst/>
          </a:blip>
          <a:stretch>
            <a:fillRect/>
          </a:stretch>
        </p:blipFill>
        <p:spPr>
          <a:xfrm>
            <a:off x="299307" y="6289794"/>
            <a:ext cx="158400" cy="158400"/>
          </a:xfrm>
          <a:prstGeom prst="rect">
            <a:avLst/>
          </a:prstGeom>
        </p:spPr>
      </p:pic>
      <p:pic>
        <p:nvPicPr>
          <p:cNvPr id="7" name="Slide 3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extLst>
              <a:ext uri="{BEBA8EAE-BF5A-486C-A8C5-ECC9F3942E4B}">
                <a14:imgProps xmlns:a14="http://schemas.microsoft.com/office/drawing/2010/main">
                  <a14:imgLayer r:embed="rId18">
                    <a14:imgEffect>
                      <a14:brightnessContrast bright="-40000" contrast="40000"/>
                    </a14:imgEffect>
                  </a14:imgLayer>
                </a14:imgProps>
              </a:ext>
            </a:extLst>
          </a:blip>
          <a:stretch>
            <a:fillRect/>
          </a:stretch>
        </p:blipFill>
        <p:spPr>
          <a:xfrm>
            <a:off x="298845" y="6058078"/>
            <a:ext cx="158400" cy="158400"/>
          </a:xfrm>
          <a:prstGeom prst="rect">
            <a:avLst/>
          </a:prstGeom>
        </p:spPr>
      </p:pic>
      <p:pic>
        <p:nvPicPr>
          <p:cNvPr id="21" name="Picture 20">
            <a:hlinkClick r:id="rId19"/>
            <a:extLst>
              <a:ext uri="{FF2B5EF4-FFF2-40B4-BE49-F238E27FC236}">
                <a16:creationId xmlns:a16="http://schemas.microsoft.com/office/drawing/2014/main" id="{9379815B-BB09-4C8A-B96E-EDE4424A7CEB}"/>
              </a:ext>
            </a:extLst>
          </p:cNvPr>
          <p:cNvPicPr>
            <a:picLocks noChangeAspect="1"/>
          </p:cNvPicPr>
          <p:nvPr/>
        </p:nvPicPr>
        <p:blipFill>
          <a:blip r:embed="rId20"/>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14310256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375"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7108" fill="hold"/>
                                        <p:tgtEl>
                                          <p:spTgt spid="7"/>
                                        </p:tgtEl>
                                      </p:cBhvr>
                                    </p:cmd>
                                  </p:childTnLst>
                                </p:cTn>
                              </p:par>
                            </p:childTnLst>
                          </p:cTn>
                        </p:par>
                      </p:childTnLst>
                    </p:cTn>
                  </p:par>
                </p:childTnLst>
              </p:cTn>
              <p:nextCondLst>
                <p:cond evt="onClick" delay="0">
                  <p:tgtEl>
                    <p:spTgt spid="7"/>
                  </p:tgtEl>
                </p:cond>
              </p:nextCondLst>
            </p:seq>
            <p:audio>
              <p:cMediaNode vol="80000">
                <p:cTn id="13" fill="hold" display="0">
                  <p:stCondLst>
                    <p:cond delay="indefinite"/>
                  </p:stCondLst>
                  <p:endCondLst>
                    <p:cond evt="onStopAudio" delay="0">
                      <p:tgtEl>
                        <p:sldTgt/>
                      </p:tgtEl>
                    </p:cond>
                  </p:endCondLst>
                </p:cTn>
                <p:tgtEl>
                  <p:spTgt spid="7"/>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768B6BB-75DD-4592-9399-69EB4A9A3060}"/>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1" name="Rectangle 20">
            <a:extLst>
              <a:ext uri="{FF2B5EF4-FFF2-40B4-BE49-F238E27FC236}">
                <a16:creationId xmlns:a16="http://schemas.microsoft.com/office/drawing/2014/main" id="{11227BE2-011E-41DF-97B5-EA5387C532AA}"/>
              </a:ext>
            </a:extLst>
          </p:cNvPr>
          <p:cNvSpPr/>
          <p:nvPr/>
        </p:nvSpPr>
        <p:spPr>
          <a:xfrm>
            <a:off x="1" y="438950"/>
            <a:ext cx="12192000" cy="828662"/>
          </a:xfrm>
          <a:prstGeom prst="rect">
            <a:avLst/>
          </a:prstGeom>
          <a:solidFill>
            <a:schemeClr val="bg1"/>
          </a:solidFill>
          <a:ln>
            <a:noFill/>
          </a:ln>
          <a:effectLst>
            <a:outerShdw blurRad="241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itle 1">
            <a:extLst>
              <a:ext uri="{FF2B5EF4-FFF2-40B4-BE49-F238E27FC236}">
                <a16:creationId xmlns:a16="http://schemas.microsoft.com/office/drawing/2014/main" id="{69055555-F632-428B-84DA-7D74F5CB12C9}"/>
              </a:ext>
            </a:extLst>
          </p:cNvPr>
          <p:cNvSpPr txBox="1">
            <a:spLocks/>
          </p:cNvSpPr>
          <p:nvPr/>
        </p:nvSpPr>
        <p:spPr>
          <a:xfrm>
            <a:off x="838200" y="467055"/>
            <a:ext cx="10515600" cy="77245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IN" dirty="0">
                <a:solidFill>
                  <a:schemeClr val="tx1"/>
                </a:solidFill>
                <a:latin typeface="Barlow SemiBold" panose="00000700000000000000" pitchFamily="2" charset="0"/>
              </a:rPr>
              <a:t>Vision and Advocacy Organizations</a:t>
            </a:r>
          </a:p>
        </p:txBody>
      </p:sp>
      <p:sp>
        <p:nvSpPr>
          <p:cNvPr id="18" name="Rectangle: Rounded Corners 17">
            <a:extLst>
              <a:ext uri="{FF2B5EF4-FFF2-40B4-BE49-F238E27FC236}">
                <a16:creationId xmlns:a16="http://schemas.microsoft.com/office/drawing/2014/main" id="{646865A2-E611-4095-A015-593C7B4A471C}"/>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4D7D2848-5A85-46DC-852B-0210A6B26F9D}"/>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0" name="Rectangle 19">
            <a:extLst>
              <a:ext uri="{FF2B5EF4-FFF2-40B4-BE49-F238E27FC236}">
                <a16:creationId xmlns:a16="http://schemas.microsoft.com/office/drawing/2014/main" id="{B67AC7AD-51AC-4F83-A3A7-71B543E58C16}"/>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sp>
        <p:nvSpPr>
          <p:cNvPr id="27" name="Rectangle: Rounded Corners 26">
            <a:extLst>
              <a:ext uri="{FF2B5EF4-FFF2-40B4-BE49-F238E27FC236}">
                <a16:creationId xmlns:a16="http://schemas.microsoft.com/office/drawing/2014/main" id="{A371ECCB-F4F9-4910-84EF-BFF2BF51D698}"/>
              </a:ext>
            </a:extLst>
          </p:cNvPr>
          <p:cNvSpPr/>
          <p:nvPr/>
        </p:nvSpPr>
        <p:spPr>
          <a:xfrm>
            <a:off x="486856" y="1438045"/>
            <a:ext cx="11218288" cy="4393349"/>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7" name="Picture 36">
            <a:extLst>
              <a:ext uri="{FF2B5EF4-FFF2-40B4-BE49-F238E27FC236}">
                <a16:creationId xmlns:a16="http://schemas.microsoft.com/office/drawing/2014/main" id="{A7D88ABF-E5B5-481C-9E13-B8D8B2235F83}"/>
              </a:ext>
            </a:extLst>
          </p:cNvPr>
          <p:cNvPicPr>
            <a:picLocks noChangeAspect="1"/>
          </p:cNvPicPr>
          <p:nvPr/>
        </p:nvPicPr>
        <p:blipFill>
          <a:blip r:embed="rId7"/>
          <a:stretch>
            <a:fillRect/>
          </a:stretch>
        </p:blipFill>
        <p:spPr>
          <a:xfrm>
            <a:off x="595313" y="2008155"/>
            <a:ext cx="1796697" cy="998165"/>
          </a:xfrm>
          <a:prstGeom prst="rect">
            <a:avLst/>
          </a:prstGeom>
        </p:spPr>
      </p:pic>
      <p:sp>
        <p:nvSpPr>
          <p:cNvPr id="28" name="Content Placeholder 2">
            <a:extLst>
              <a:ext uri="{FF2B5EF4-FFF2-40B4-BE49-F238E27FC236}">
                <a16:creationId xmlns:a16="http://schemas.microsoft.com/office/drawing/2014/main" id="{D5AF1748-FA55-4DD8-A465-D4E2088314CE}"/>
              </a:ext>
            </a:extLst>
          </p:cNvPr>
          <p:cNvSpPr txBox="1">
            <a:spLocks/>
          </p:cNvSpPr>
          <p:nvPr/>
        </p:nvSpPr>
        <p:spPr>
          <a:xfrm>
            <a:off x="2277704" y="1498600"/>
            <a:ext cx="9076095" cy="433279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114300" indent="0">
              <a:buNone/>
            </a:pPr>
            <a:r>
              <a:rPr lang="en-GB" sz="2400" b="1" dirty="0"/>
              <a:t>VisionAware (part of the American Printing House for the Blind)Website: </a:t>
            </a:r>
          </a:p>
          <a:p>
            <a:pPr lvl="1">
              <a:buBlip>
                <a:blip r:embed="rId8"/>
              </a:buBlip>
            </a:pPr>
            <a:r>
              <a:rPr lang="en-GB" b="1" dirty="0">
                <a:solidFill>
                  <a:srgbClr val="467886"/>
                </a:solidFill>
                <a:hlinkClick r:id="rId9">
                  <a:extLst>
                    <a:ext uri="{A12FA001-AC4F-418D-AE19-62706E023703}">
                      <ahyp:hlinkClr xmlns:ahyp="http://schemas.microsoft.com/office/drawing/2018/hyperlinkcolor" val="tx"/>
                    </a:ext>
                  </a:extLst>
                </a:hlinkClick>
              </a:rPr>
              <a:t>https://visionaware.org</a:t>
            </a:r>
            <a:endParaRPr lang="en-GB" b="1" dirty="0">
              <a:solidFill>
                <a:srgbClr val="467886"/>
              </a:solidFill>
            </a:endParaRPr>
          </a:p>
          <a:p>
            <a:pPr lvl="1">
              <a:buBlip>
                <a:blip r:embed="rId8"/>
              </a:buBlip>
            </a:pPr>
            <a:r>
              <a:rPr lang="en-GB" dirty="0"/>
              <a:t>Focuses on vision loss and adaptation, but includes </a:t>
            </a:r>
            <a:r>
              <a:rPr lang="en-GB" dirty="0" err="1"/>
              <a:t>pediatric</a:t>
            </a:r>
            <a:r>
              <a:rPr lang="en-GB" dirty="0"/>
              <a:t> topics too.</a:t>
            </a:r>
          </a:p>
          <a:p>
            <a:pPr marL="571500" lvl="1" indent="0">
              <a:buNone/>
            </a:pPr>
            <a:endParaRPr lang="en-GB" dirty="0"/>
          </a:p>
          <a:p>
            <a:pPr marL="114300" indent="0">
              <a:buNone/>
            </a:pPr>
            <a:r>
              <a:rPr lang="en-GB" sz="2400" b="1" dirty="0"/>
              <a:t>Health Diversity Equity &amp; Inclusion Alliance Resources</a:t>
            </a:r>
          </a:p>
          <a:p>
            <a:pPr lvl="1">
              <a:buBlip>
                <a:blip r:embed="rId8"/>
              </a:buBlip>
            </a:pPr>
            <a:r>
              <a:rPr lang="en-GB" b="1" dirty="0">
                <a:hlinkClick r:id="rId10"/>
              </a:rPr>
              <a:t>https://hdeia.org</a:t>
            </a:r>
            <a:endParaRPr lang="en-GB" b="1" dirty="0"/>
          </a:p>
          <a:p>
            <a:pPr lvl="1">
              <a:buBlip>
                <a:blip r:embed="rId8"/>
              </a:buBlip>
            </a:pPr>
            <a:r>
              <a:rPr lang="en-GB" dirty="0">
                <a:hlinkClick r:id="rId11"/>
              </a:rPr>
              <a:t>10 Things About Clinical Trials</a:t>
            </a:r>
            <a:endParaRPr lang="en-GB" dirty="0"/>
          </a:p>
          <a:p>
            <a:pPr lvl="1">
              <a:buBlip>
                <a:blip r:embed="rId8"/>
              </a:buBlip>
            </a:pPr>
            <a:r>
              <a:rPr lang="en-GB" dirty="0">
                <a:hlinkClick r:id="rId12"/>
              </a:rPr>
              <a:t>Importance of Eye Examinations</a:t>
            </a:r>
            <a:endParaRPr lang="en-GB" dirty="0"/>
          </a:p>
        </p:txBody>
      </p:sp>
      <p:grpSp>
        <p:nvGrpSpPr>
          <p:cNvPr id="29" name="Group 28">
            <a:extLst>
              <a:ext uri="{FF2B5EF4-FFF2-40B4-BE49-F238E27FC236}">
                <a16:creationId xmlns:a16="http://schemas.microsoft.com/office/drawing/2014/main" id="{F06FAA65-FFC3-4EA3-85FB-95815249C672}"/>
              </a:ext>
            </a:extLst>
          </p:cNvPr>
          <p:cNvGrpSpPr/>
          <p:nvPr/>
        </p:nvGrpSpPr>
        <p:grpSpPr>
          <a:xfrm>
            <a:off x="-236840" y="6675119"/>
            <a:ext cx="12708239" cy="182881"/>
            <a:chOff x="-236840" y="6675119"/>
            <a:chExt cx="12708239" cy="182881"/>
          </a:xfrm>
        </p:grpSpPr>
        <p:sp>
          <p:nvSpPr>
            <p:cNvPr id="30" name="Rectangle 29">
              <a:extLst>
                <a:ext uri="{FF2B5EF4-FFF2-40B4-BE49-F238E27FC236}">
                  <a16:creationId xmlns:a16="http://schemas.microsoft.com/office/drawing/2014/main" id="{F1C2457A-0B4B-47D7-A7F5-DEA97C7EF369}"/>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Parallelogram 30">
              <a:extLst>
                <a:ext uri="{FF2B5EF4-FFF2-40B4-BE49-F238E27FC236}">
                  <a16:creationId xmlns:a16="http://schemas.microsoft.com/office/drawing/2014/main" id="{B418DAE4-C5FA-4EE7-A9DE-19F1D4501337}"/>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Parallelogram 31">
              <a:extLst>
                <a:ext uri="{FF2B5EF4-FFF2-40B4-BE49-F238E27FC236}">
                  <a16:creationId xmlns:a16="http://schemas.microsoft.com/office/drawing/2014/main" id="{46BE6AA8-113E-4A64-B854-9497B093ADDD}"/>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2" name="Picture 21">
            <a:hlinkClick r:id="rId10"/>
            <a:extLst>
              <a:ext uri="{FF2B5EF4-FFF2-40B4-BE49-F238E27FC236}">
                <a16:creationId xmlns:a16="http://schemas.microsoft.com/office/drawing/2014/main" id="{FF086176-B737-4B01-9CBA-F98C395E48C6}"/>
              </a:ext>
            </a:extLst>
          </p:cNvPr>
          <p:cNvPicPr>
            <a:picLocks noChangeAspect="1"/>
          </p:cNvPicPr>
          <p:nvPr/>
        </p:nvPicPr>
        <p:blipFill>
          <a:blip r:embed="rId13"/>
          <a:stretch>
            <a:fillRect/>
          </a:stretch>
        </p:blipFill>
        <p:spPr>
          <a:xfrm>
            <a:off x="9370421" y="5743193"/>
            <a:ext cx="2821579" cy="914400"/>
          </a:xfrm>
          <a:prstGeom prst="rect">
            <a:avLst/>
          </a:prstGeom>
        </p:spPr>
      </p:pic>
      <p:pic>
        <p:nvPicPr>
          <p:cNvPr id="23" name="Picture 22">
            <a:extLst>
              <a:ext uri="{FF2B5EF4-FFF2-40B4-BE49-F238E27FC236}">
                <a16:creationId xmlns:a16="http://schemas.microsoft.com/office/drawing/2014/main" id="{224EBBE0-3DB3-4375-8F6C-AE9E692FCD3F}"/>
              </a:ext>
            </a:extLst>
          </p:cNvPr>
          <p:cNvPicPr>
            <a:picLocks noChangeAspect="1"/>
          </p:cNvPicPr>
          <p:nvPr/>
        </p:nvPicPr>
        <p:blipFill>
          <a:blip r:embed="rId13"/>
          <a:stretch>
            <a:fillRect/>
          </a:stretch>
        </p:blipFill>
        <p:spPr>
          <a:xfrm>
            <a:off x="750440" y="4460240"/>
            <a:ext cx="1465746" cy="475010"/>
          </a:xfrm>
          <a:prstGeom prst="rect">
            <a:avLst/>
          </a:prstGeom>
        </p:spPr>
      </p:pic>
      <p:pic>
        <p:nvPicPr>
          <p:cNvPr id="3" name="01_H">
            <a:hlinkClick r:id="" action="ppaction://media"/>
            <a:extLst>
              <a:ext uri="{FF2B5EF4-FFF2-40B4-BE49-F238E27FC236}">
                <a16:creationId xmlns:a16="http://schemas.microsoft.com/office/drawing/2014/main" id="{D050B0F8-F40F-4F76-80AD-E63852B0DF16}"/>
              </a:ext>
            </a:extLst>
          </p:cNvPr>
          <p:cNvPicPr>
            <a:picLocks noChangeAspect="1"/>
          </p:cNvPicPr>
          <p:nvPr>
            <a:audioFile r:link="rId2"/>
            <p:extLst>
              <p:ext uri="{DAA4B4D4-6D71-4841-9C94-3DE7FCFB9230}">
                <p14:media xmlns:p14="http://schemas.microsoft.com/office/powerpoint/2010/main" r:embed="rId1"/>
              </p:ext>
            </p:extLst>
          </p:nvPr>
        </p:nvPicPr>
        <p:blipFill>
          <a:blip r:embed="rId14">
            <a:extLst>
              <a:ext uri="{BEBA8EAE-BF5A-486C-A8C5-ECC9F3942E4B}">
                <a14:imgProps xmlns:a14="http://schemas.microsoft.com/office/drawing/2010/main">
                  <a14:imgLayer r:embed="rId15">
                    <a14:imgEffect>
                      <a14:brightnessContrast bright="-40000" contrast="40000"/>
                    </a14:imgEffect>
                  </a14:imgLayer>
                </a14:imgProps>
              </a:ext>
            </a:extLst>
          </a:blip>
          <a:stretch>
            <a:fillRect/>
          </a:stretch>
        </p:blipFill>
        <p:spPr>
          <a:xfrm>
            <a:off x="298845" y="6059433"/>
            <a:ext cx="158400" cy="158400"/>
          </a:xfrm>
          <a:prstGeom prst="rect">
            <a:avLst/>
          </a:prstGeom>
        </p:spPr>
      </p:pic>
      <p:pic>
        <p:nvPicPr>
          <p:cNvPr id="5" name="Slide_Spanish_2">
            <a:hlinkClick r:id="" action="ppaction://media"/>
            <a:extLst>
              <a:ext uri="{FF2B5EF4-FFF2-40B4-BE49-F238E27FC236}">
                <a16:creationId xmlns:a16="http://schemas.microsoft.com/office/drawing/2014/main" id="{9E0752EB-339E-413F-A866-6671C5979533}"/>
              </a:ext>
            </a:extLst>
          </p:cNvPr>
          <p:cNvPicPr>
            <a:picLocks noChangeAspect="1"/>
          </p:cNvPicPr>
          <p:nvPr>
            <a:audioFile r:link="rId4"/>
            <p:extLst>
              <p:ext uri="{DAA4B4D4-6D71-4841-9C94-3DE7FCFB9230}">
                <p14:media xmlns:p14="http://schemas.microsoft.com/office/powerpoint/2010/main" r:embed="rId3"/>
              </p:ext>
            </p:extLst>
          </p:nvPr>
        </p:nvPicPr>
        <p:blipFill>
          <a:blip r:embed="rId14">
            <a:extLst>
              <a:ext uri="{BEBA8EAE-BF5A-486C-A8C5-ECC9F3942E4B}">
                <a14:imgProps xmlns:a14="http://schemas.microsoft.com/office/drawing/2010/main">
                  <a14:imgLayer r:embed="rId15">
                    <a14:imgEffect>
                      <a14:brightnessContrast bright="-40000" contrast="40000"/>
                    </a14:imgEffect>
                  </a14:imgLayer>
                </a14:imgProps>
              </a:ext>
            </a:extLst>
          </a:blip>
          <a:stretch>
            <a:fillRect/>
          </a:stretch>
        </p:blipFill>
        <p:spPr>
          <a:xfrm>
            <a:off x="298845" y="6289794"/>
            <a:ext cx="158400" cy="158400"/>
          </a:xfrm>
          <a:prstGeom prst="rect">
            <a:avLst/>
          </a:prstGeom>
        </p:spPr>
      </p:pic>
    </p:spTree>
    <p:extLst>
      <p:ext uri="{BB962C8B-B14F-4D97-AF65-F5344CB8AC3E}">
        <p14:creationId xmlns:p14="http://schemas.microsoft.com/office/powerpoint/2010/main" val="42208850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739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5374"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pic>
        <p:nvPicPr>
          <p:cNvPr id="16" name="Picture 15">
            <a:extLst>
              <a:ext uri="{FF2B5EF4-FFF2-40B4-BE49-F238E27FC236}">
                <a16:creationId xmlns:a16="http://schemas.microsoft.com/office/drawing/2014/main" id="{D0E748A0-D770-407E-8552-10A1D4133A27}"/>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7" name="Rectangle: Rounded Corners 26">
            <a:extLst>
              <a:ext uri="{FF2B5EF4-FFF2-40B4-BE49-F238E27FC236}">
                <a16:creationId xmlns:a16="http://schemas.microsoft.com/office/drawing/2014/main" id="{8A247B5B-43F2-4CA4-9A3A-43D0AA3373A3}"/>
              </a:ext>
            </a:extLst>
          </p:cNvPr>
          <p:cNvSpPr/>
          <p:nvPr/>
        </p:nvSpPr>
        <p:spPr>
          <a:xfrm>
            <a:off x="486856" y="1597732"/>
            <a:ext cx="11218288" cy="3449000"/>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12071407-8A4F-4BC4-9A08-0047934BD956}"/>
              </a:ext>
            </a:extLst>
          </p:cNvPr>
          <p:cNvSpPr/>
          <p:nvPr/>
        </p:nvSpPr>
        <p:spPr>
          <a:xfrm>
            <a:off x="1" y="438950"/>
            <a:ext cx="12192000" cy="828662"/>
          </a:xfrm>
          <a:prstGeom prst="rect">
            <a:avLst/>
          </a:prstGeom>
          <a:solidFill>
            <a:schemeClr val="bg1"/>
          </a:solidFill>
          <a:ln>
            <a:noFill/>
          </a:ln>
          <a:effectLst>
            <a:outerShdw blurRad="241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154C4AF-6C81-489D-992D-6F4F6D730DD6}"/>
              </a:ext>
            </a:extLst>
          </p:cNvPr>
          <p:cNvSpPr/>
          <p:nvPr/>
        </p:nvSpPr>
        <p:spPr>
          <a:xfrm>
            <a:off x="721362" y="1860293"/>
            <a:ext cx="10749278" cy="2923877"/>
          </a:xfrm>
          <a:prstGeom prst="rect">
            <a:avLst/>
          </a:prstGeom>
        </p:spPr>
        <p:txBody>
          <a:bodyPr wrap="square" anchor="ctr">
            <a:spAutoFit/>
          </a:bodyPr>
          <a:lstStyle/>
          <a:p>
            <a:pPr marL="342900" indent="-342900">
              <a:buSzPct val="75000"/>
              <a:buBlip>
                <a:blip r:embed="rId8"/>
              </a:buBlip>
            </a:pPr>
            <a:r>
              <a:rPr lang="en-US" sz="2400" b="1" dirty="0"/>
              <a:t>Refractive Errors</a:t>
            </a:r>
            <a:r>
              <a:rPr lang="en-US" sz="2400" dirty="0"/>
              <a:t>: Myopia, Hyperopia, Astigmatism → cause blurry vision</a:t>
            </a:r>
            <a:endParaRPr lang="en-US" sz="1600" dirty="0"/>
          </a:p>
          <a:p>
            <a:pPr marL="400050" indent="-285750">
              <a:buSzPct val="75000"/>
              <a:buBlip>
                <a:blip r:embed="rId8"/>
              </a:buBlip>
            </a:pPr>
            <a:endParaRPr lang="en-US" sz="1600" dirty="0"/>
          </a:p>
          <a:p>
            <a:pPr marL="342900" indent="-342900">
              <a:buSzPct val="75000"/>
              <a:buBlip>
                <a:blip r:embed="rId8"/>
              </a:buBlip>
            </a:pPr>
            <a:r>
              <a:rPr lang="en-US" sz="2400" b="1" dirty="0"/>
              <a:t>Eye Alignment Issues</a:t>
            </a:r>
            <a:r>
              <a:rPr lang="en-US" sz="2400" dirty="0"/>
              <a:t>: Lazy Eye (Amblyopia), Crossed Eyes (Strabismus)</a:t>
            </a:r>
            <a:endParaRPr lang="en-US" sz="1600" dirty="0"/>
          </a:p>
          <a:p>
            <a:pPr marL="285750" indent="-285750">
              <a:buSzPct val="75000"/>
              <a:buBlip>
                <a:blip r:embed="rId8"/>
              </a:buBlip>
            </a:pPr>
            <a:endParaRPr lang="en-US" sz="1600" dirty="0"/>
          </a:p>
          <a:p>
            <a:pPr marL="342900" indent="-342900">
              <a:buSzPct val="75000"/>
              <a:buBlip>
                <a:blip r:embed="rId8"/>
              </a:buBlip>
            </a:pPr>
            <a:r>
              <a:rPr lang="en-US" sz="2400" b="1" dirty="0"/>
              <a:t>Movement Disorders</a:t>
            </a:r>
            <a:r>
              <a:rPr lang="en-US" sz="2400" dirty="0"/>
              <a:t>: Nystagmus (eye shaking)</a:t>
            </a:r>
            <a:endParaRPr lang="en-US" sz="1600" dirty="0"/>
          </a:p>
          <a:p>
            <a:pPr marL="285750" indent="-285750">
              <a:buSzPct val="75000"/>
              <a:buBlip>
                <a:blip r:embed="rId8"/>
              </a:buBlip>
            </a:pPr>
            <a:endParaRPr lang="en-US" sz="1600" dirty="0"/>
          </a:p>
          <a:p>
            <a:pPr marL="342900" indent="-342900">
              <a:buSzPct val="75000"/>
              <a:buBlip>
                <a:blip r:embed="rId8"/>
              </a:buBlip>
            </a:pPr>
            <a:r>
              <a:rPr lang="en-US" sz="2400" b="1" dirty="0"/>
              <a:t>Infections &amp; Irritations</a:t>
            </a:r>
            <a:r>
              <a:rPr lang="en-US" sz="2400" dirty="0"/>
              <a:t>: Pink Eye (Viral, Bacterial, Allergic), </a:t>
            </a:r>
            <a:r>
              <a:rPr lang="en-US" sz="2400" dirty="0" err="1"/>
              <a:t>Stye</a:t>
            </a:r>
            <a:endParaRPr lang="en-US" sz="1600" dirty="0"/>
          </a:p>
          <a:p>
            <a:pPr marL="285750" indent="-285750">
              <a:buSzPct val="75000"/>
              <a:buBlip>
                <a:blip r:embed="rId8"/>
              </a:buBlip>
            </a:pPr>
            <a:endParaRPr lang="en-US" sz="1600" b="1" dirty="0"/>
          </a:p>
          <a:p>
            <a:pPr marL="342900" indent="-342900">
              <a:buSzPct val="75000"/>
              <a:buBlip>
                <a:blip r:embed="rId8"/>
              </a:buBlip>
            </a:pPr>
            <a:r>
              <a:rPr lang="en-US" sz="2400" b="1" dirty="0"/>
              <a:t>Other Conditions</a:t>
            </a:r>
            <a:r>
              <a:rPr lang="en-US" sz="2400" dirty="0"/>
              <a:t>: Cataracts, Ptosis, Blocked Tear Ducts</a:t>
            </a:r>
          </a:p>
        </p:txBody>
      </p:sp>
      <p:sp>
        <p:nvSpPr>
          <p:cNvPr id="8" name="Title 1">
            <a:extLst>
              <a:ext uri="{FF2B5EF4-FFF2-40B4-BE49-F238E27FC236}">
                <a16:creationId xmlns:a16="http://schemas.microsoft.com/office/drawing/2014/main" id="{14DC3F03-D2AE-4DDD-9FCC-4EDF02CB7C09}"/>
              </a:ext>
            </a:extLst>
          </p:cNvPr>
          <p:cNvSpPr txBox="1">
            <a:spLocks/>
          </p:cNvSpPr>
          <p:nvPr/>
        </p:nvSpPr>
        <p:spPr>
          <a:xfrm>
            <a:off x="838200" y="467055"/>
            <a:ext cx="10515600" cy="772452"/>
          </a:xfrm>
          <a:prstGeom prst="rect">
            <a:avLst/>
          </a:prstGeom>
          <a:noFill/>
          <a:ln>
            <a:noFill/>
          </a:ln>
        </p:spPr>
        <p:txBody>
          <a:bodyPr spcFirstLastPara="1" wrap="square" lIns="91425" tIns="45700" rIns="91425" bIns="45700" anchor="ctr" anchorCtr="0">
            <a:normAutofit fontScale="925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GB" dirty="0">
                <a:solidFill>
                  <a:srgbClr val="C00000"/>
                </a:solidFill>
                <a:latin typeface="Barlow SemiBold" panose="00000700000000000000" pitchFamily="2" charset="0"/>
              </a:rPr>
              <a:t>Recap: </a:t>
            </a:r>
            <a:r>
              <a:rPr lang="en-GB" dirty="0">
                <a:solidFill>
                  <a:schemeClr val="tx1"/>
                </a:solidFill>
                <a:latin typeface="Barlow SemiBold" panose="00000700000000000000" pitchFamily="2" charset="0"/>
              </a:rPr>
              <a:t>Common Childhood Eye Conditions</a:t>
            </a:r>
          </a:p>
        </p:txBody>
      </p:sp>
      <p:sp>
        <p:nvSpPr>
          <p:cNvPr id="18" name="Rectangle: Rounded Corners 17">
            <a:extLst>
              <a:ext uri="{FF2B5EF4-FFF2-40B4-BE49-F238E27FC236}">
                <a16:creationId xmlns:a16="http://schemas.microsoft.com/office/drawing/2014/main" id="{DF0D2451-2F0C-4D9E-A647-BE061C9D6E61}"/>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52AB4070-3FE8-42FB-A2C8-1D77D7BB9E93}"/>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0" name="Rectangle 19">
            <a:extLst>
              <a:ext uri="{FF2B5EF4-FFF2-40B4-BE49-F238E27FC236}">
                <a16:creationId xmlns:a16="http://schemas.microsoft.com/office/drawing/2014/main" id="{1173A3AB-2C1A-41AB-A0BC-58CD680B4FEA}"/>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23" name="Group 22">
            <a:extLst>
              <a:ext uri="{FF2B5EF4-FFF2-40B4-BE49-F238E27FC236}">
                <a16:creationId xmlns:a16="http://schemas.microsoft.com/office/drawing/2014/main" id="{A8052B91-E081-4DE9-BE4F-923924CBC6D6}"/>
              </a:ext>
            </a:extLst>
          </p:cNvPr>
          <p:cNvGrpSpPr/>
          <p:nvPr/>
        </p:nvGrpSpPr>
        <p:grpSpPr>
          <a:xfrm>
            <a:off x="-236840" y="6675119"/>
            <a:ext cx="12708239" cy="182881"/>
            <a:chOff x="-236840" y="6675119"/>
            <a:chExt cx="12708239" cy="182881"/>
          </a:xfrm>
        </p:grpSpPr>
        <p:sp>
          <p:nvSpPr>
            <p:cNvPr id="24" name="Rectangle 23">
              <a:extLst>
                <a:ext uri="{FF2B5EF4-FFF2-40B4-BE49-F238E27FC236}">
                  <a16:creationId xmlns:a16="http://schemas.microsoft.com/office/drawing/2014/main" id="{CB0A83EF-52BF-4DC4-BAAA-75E81AD2F067}"/>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Parallelogram 24">
              <a:extLst>
                <a:ext uri="{FF2B5EF4-FFF2-40B4-BE49-F238E27FC236}">
                  <a16:creationId xmlns:a16="http://schemas.microsoft.com/office/drawing/2014/main" id="{9F32EC6A-D9B0-4A86-85AC-E7E6B59DF581}"/>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Parallelogram 25">
              <a:extLst>
                <a:ext uri="{FF2B5EF4-FFF2-40B4-BE49-F238E27FC236}">
                  <a16:creationId xmlns:a16="http://schemas.microsoft.com/office/drawing/2014/main" id="{294D801B-903B-4690-8917-088AE96A72FF}"/>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 name="Slide_Spanish_43">
            <a:hlinkClick r:id="" action="ppaction://media"/>
            <a:extLst>
              <a:ext uri="{FF2B5EF4-FFF2-40B4-BE49-F238E27FC236}">
                <a16:creationId xmlns:a16="http://schemas.microsoft.com/office/drawing/2014/main" id="{7BC79CC5-502C-4E31-8A33-5908CCA5F188}"/>
              </a:ext>
            </a:extLst>
          </p:cNvPr>
          <p:cNvPicPr>
            <a:picLocks noChangeAspect="1"/>
          </p:cNvPicPr>
          <p:nvPr>
            <a:audioFile r:link="rId2"/>
            <p:extLst>
              <p:ext uri="{DAA4B4D4-6D71-4841-9C94-3DE7FCFB9230}">
                <p14:media xmlns:p14="http://schemas.microsoft.com/office/powerpoint/2010/main" r:embed="rId1"/>
              </p:ext>
            </p:extLst>
          </p:nvPr>
        </p:nvPicPr>
        <p:blipFill>
          <a:blip r:embed="rId9">
            <a:extLst/>
          </a:blip>
          <a:stretch>
            <a:fillRect/>
          </a:stretch>
        </p:blipFill>
        <p:spPr>
          <a:xfrm>
            <a:off x="298845" y="6289794"/>
            <a:ext cx="158400" cy="158400"/>
          </a:xfrm>
          <a:prstGeom prst="rect">
            <a:avLst/>
          </a:prstGeom>
        </p:spPr>
      </p:pic>
      <p:pic>
        <p:nvPicPr>
          <p:cNvPr id="4" name="Slide 4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extLst>
              <a:ext uri="{BEBA8EAE-BF5A-486C-A8C5-ECC9F3942E4B}">
                <a14:imgProps xmlns:a14="http://schemas.microsoft.com/office/drawing/2010/main">
                  <a14:imgLayer r:embed="rId11">
                    <a14:imgEffect>
                      <a14:brightnessContrast bright="-40000" contrast="40000"/>
                    </a14:imgEffect>
                  </a14:imgLayer>
                </a14:imgProps>
              </a:ext>
            </a:extLst>
          </a:blip>
          <a:stretch>
            <a:fillRect/>
          </a:stretch>
        </p:blipFill>
        <p:spPr>
          <a:xfrm>
            <a:off x="298845" y="6059433"/>
            <a:ext cx="158400" cy="158400"/>
          </a:xfrm>
          <a:prstGeom prst="rect">
            <a:avLst/>
          </a:prstGeom>
        </p:spPr>
      </p:pic>
      <p:pic>
        <p:nvPicPr>
          <p:cNvPr id="22" name="Picture 21">
            <a:hlinkClick r:id="rId12"/>
            <a:extLst>
              <a:ext uri="{FF2B5EF4-FFF2-40B4-BE49-F238E27FC236}">
                <a16:creationId xmlns:a16="http://schemas.microsoft.com/office/drawing/2014/main" id="{B5A9452C-57EC-4C47-BC10-40D97C3CE4A1}"/>
              </a:ext>
            </a:extLst>
          </p:cNvPr>
          <p:cNvPicPr>
            <a:picLocks noChangeAspect="1"/>
          </p:cNvPicPr>
          <p:nvPr/>
        </p:nvPicPr>
        <p:blipFill>
          <a:blip r:embed="rId13"/>
          <a:stretch>
            <a:fillRect/>
          </a:stretch>
        </p:blipFill>
        <p:spPr>
          <a:xfrm>
            <a:off x="9370421" y="5743193"/>
            <a:ext cx="2821579" cy="914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334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6857"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pic>
        <p:nvPicPr>
          <p:cNvPr id="16" name="Picture 15">
            <a:extLst>
              <a:ext uri="{FF2B5EF4-FFF2-40B4-BE49-F238E27FC236}">
                <a16:creationId xmlns:a16="http://schemas.microsoft.com/office/drawing/2014/main" id="{8830D39F-F59F-41A8-8E79-95FA5715AEE6}"/>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1" name="Rectangle 20">
            <a:extLst>
              <a:ext uri="{FF2B5EF4-FFF2-40B4-BE49-F238E27FC236}">
                <a16:creationId xmlns:a16="http://schemas.microsoft.com/office/drawing/2014/main" id="{3741E20C-0394-40F7-8084-5E28F8FC50BF}"/>
              </a:ext>
            </a:extLst>
          </p:cNvPr>
          <p:cNvSpPr/>
          <p:nvPr/>
        </p:nvSpPr>
        <p:spPr>
          <a:xfrm>
            <a:off x="1" y="438950"/>
            <a:ext cx="12192000" cy="828662"/>
          </a:xfrm>
          <a:prstGeom prst="rect">
            <a:avLst/>
          </a:prstGeom>
          <a:solidFill>
            <a:schemeClr val="bg1"/>
          </a:solidFill>
          <a:ln>
            <a:noFill/>
          </a:ln>
          <a:effectLst>
            <a:outerShdw blurRad="241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itle 1">
            <a:extLst>
              <a:ext uri="{FF2B5EF4-FFF2-40B4-BE49-F238E27FC236}">
                <a16:creationId xmlns:a16="http://schemas.microsoft.com/office/drawing/2014/main" id="{4425A9CF-F0DB-4E1B-909F-7A0909EA8827}"/>
              </a:ext>
            </a:extLst>
          </p:cNvPr>
          <p:cNvSpPr txBox="1">
            <a:spLocks/>
          </p:cNvSpPr>
          <p:nvPr/>
        </p:nvSpPr>
        <p:spPr>
          <a:xfrm>
            <a:off x="838200" y="467055"/>
            <a:ext cx="10515600" cy="77245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GB" dirty="0">
                <a:solidFill>
                  <a:srgbClr val="C00000"/>
                </a:solidFill>
                <a:latin typeface="Barlow SemiBold" panose="00000700000000000000" pitchFamily="2" charset="0"/>
              </a:rPr>
              <a:t>Recap: </a:t>
            </a:r>
            <a:r>
              <a:rPr lang="en-GB" dirty="0">
                <a:solidFill>
                  <a:schemeClr val="tx1"/>
                </a:solidFill>
                <a:latin typeface="Barlow SemiBold" panose="00000700000000000000" pitchFamily="2" charset="0"/>
              </a:rPr>
              <a:t>Protecting Your Child’s Vision</a:t>
            </a:r>
          </a:p>
        </p:txBody>
      </p:sp>
      <p:sp>
        <p:nvSpPr>
          <p:cNvPr id="18" name="Rectangle: Rounded Corners 17">
            <a:extLst>
              <a:ext uri="{FF2B5EF4-FFF2-40B4-BE49-F238E27FC236}">
                <a16:creationId xmlns:a16="http://schemas.microsoft.com/office/drawing/2014/main" id="{9FE385B5-A9C4-48D4-BA33-F85F40A438D6}"/>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DB373C18-0C1B-46DE-AE93-EFC75C2B2D1B}"/>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0" name="Rectangle 19">
            <a:extLst>
              <a:ext uri="{FF2B5EF4-FFF2-40B4-BE49-F238E27FC236}">
                <a16:creationId xmlns:a16="http://schemas.microsoft.com/office/drawing/2014/main" id="{4A41F5BC-F09F-43B9-B7F0-486A0FC77D7D}"/>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23" name="Group 22">
            <a:extLst>
              <a:ext uri="{FF2B5EF4-FFF2-40B4-BE49-F238E27FC236}">
                <a16:creationId xmlns:a16="http://schemas.microsoft.com/office/drawing/2014/main" id="{5DA9B6D2-04C1-40B1-A60C-927C7C0340CD}"/>
              </a:ext>
            </a:extLst>
          </p:cNvPr>
          <p:cNvGrpSpPr/>
          <p:nvPr/>
        </p:nvGrpSpPr>
        <p:grpSpPr>
          <a:xfrm>
            <a:off x="-236840" y="6675119"/>
            <a:ext cx="12708239" cy="182881"/>
            <a:chOff x="-236840" y="6675119"/>
            <a:chExt cx="12708239" cy="182881"/>
          </a:xfrm>
        </p:grpSpPr>
        <p:sp>
          <p:nvSpPr>
            <p:cNvPr id="24" name="Rectangle 23">
              <a:extLst>
                <a:ext uri="{FF2B5EF4-FFF2-40B4-BE49-F238E27FC236}">
                  <a16:creationId xmlns:a16="http://schemas.microsoft.com/office/drawing/2014/main" id="{CD2F64EA-B932-471B-B736-ECD0084672B5}"/>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Parallelogram 24">
              <a:extLst>
                <a:ext uri="{FF2B5EF4-FFF2-40B4-BE49-F238E27FC236}">
                  <a16:creationId xmlns:a16="http://schemas.microsoft.com/office/drawing/2014/main" id="{3137AF2A-9401-4C94-930F-7FFD4A61547E}"/>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Parallelogram 25">
              <a:extLst>
                <a:ext uri="{FF2B5EF4-FFF2-40B4-BE49-F238E27FC236}">
                  <a16:creationId xmlns:a16="http://schemas.microsoft.com/office/drawing/2014/main" id="{DC26F82A-82B9-43FD-83FC-ECF94C07DDDB}"/>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7" name="Rectangle: Rounded Corners 26">
            <a:extLst>
              <a:ext uri="{FF2B5EF4-FFF2-40B4-BE49-F238E27FC236}">
                <a16:creationId xmlns:a16="http://schemas.microsoft.com/office/drawing/2014/main" id="{D0983524-3591-4DC6-A269-89F7052015CD}"/>
              </a:ext>
            </a:extLst>
          </p:cNvPr>
          <p:cNvSpPr/>
          <p:nvPr/>
        </p:nvSpPr>
        <p:spPr>
          <a:xfrm>
            <a:off x="486856" y="1438045"/>
            <a:ext cx="11218288" cy="4393349"/>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 name="Slide_Spanish_44">
            <a:hlinkClick r:id="" action="ppaction://media"/>
            <a:extLst>
              <a:ext uri="{FF2B5EF4-FFF2-40B4-BE49-F238E27FC236}">
                <a16:creationId xmlns:a16="http://schemas.microsoft.com/office/drawing/2014/main" id="{A46928AC-2C4B-4A40-BB09-6E839596A7FA}"/>
              </a:ext>
            </a:extLst>
          </p:cNvPr>
          <p:cNvPicPr>
            <a:picLocks noChangeAspect="1"/>
          </p:cNvPicPr>
          <p:nvPr>
            <a:audioFile r:link="rId2"/>
            <p:extLst>
              <p:ext uri="{DAA4B4D4-6D71-4841-9C94-3DE7FCFB9230}">
                <p14:media xmlns:p14="http://schemas.microsoft.com/office/powerpoint/2010/main" r:embed="rId1"/>
              </p:ext>
            </p:extLst>
          </p:nvPr>
        </p:nvPicPr>
        <p:blipFill>
          <a:blip r:embed="rId8">
            <a:extLst/>
          </a:blip>
          <a:stretch>
            <a:fillRect/>
          </a:stretch>
        </p:blipFill>
        <p:spPr>
          <a:xfrm>
            <a:off x="299307" y="6289794"/>
            <a:ext cx="158400" cy="158400"/>
          </a:xfrm>
          <a:prstGeom prst="rect">
            <a:avLst/>
          </a:prstGeom>
        </p:spPr>
      </p:pic>
      <p:pic>
        <p:nvPicPr>
          <p:cNvPr id="3" name="Slide 4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extLst>
              <a:ext uri="{BEBA8EAE-BF5A-486C-A8C5-ECC9F3942E4B}">
                <a14:imgProps xmlns:a14="http://schemas.microsoft.com/office/drawing/2010/main">
                  <a14:imgLayer r:embed="rId10">
                    <a14:imgEffect>
                      <a14:brightnessContrast bright="-40000" contrast="40000"/>
                    </a14:imgEffect>
                  </a14:imgLayer>
                </a14:imgProps>
              </a:ext>
            </a:extLst>
          </a:blip>
          <a:stretch>
            <a:fillRect/>
          </a:stretch>
        </p:blipFill>
        <p:spPr>
          <a:xfrm>
            <a:off x="299307" y="6059433"/>
            <a:ext cx="158400" cy="158400"/>
          </a:xfrm>
          <a:prstGeom prst="rect">
            <a:avLst/>
          </a:prstGeom>
        </p:spPr>
      </p:pic>
      <p:sp>
        <p:nvSpPr>
          <p:cNvPr id="22" name="Rectangle 21">
            <a:extLst>
              <a:ext uri="{FF2B5EF4-FFF2-40B4-BE49-F238E27FC236}">
                <a16:creationId xmlns:a16="http://schemas.microsoft.com/office/drawing/2014/main" id="{5A8BE2D9-D010-4F46-81FE-AC380AEBB736}"/>
              </a:ext>
            </a:extLst>
          </p:cNvPr>
          <p:cNvSpPr/>
          <p:nvPr/>
        </p:nvSpPr>
        <p:spPr>
          <a:xfrm>
            <a:off x="721362" y="1865004"/>
            <a:ext cx="10749278" cy="3539430"/>
          </a:xfrm>
          <a:prstGeom prst="rect">
            <a:avLst/>
          </a:prstGeom>
        </p:spPr>
        <p:txBody>
          <a:bodyPr wrap="square" anchor="ctr">
            <a:spAutoFit/>
          </a:bodyPr>
          <a:lstStyle/>
          <a:p>
            <a:pPr marL="342900" indent="-342900">
              <a:buSzPct val="75000"/>
              <a:buBlip>
                <a:blip r:embed="rId11"/>
              </a:buBlip>
            </a:pPr>
            <a:r>
              <a:rPr lang="en-GB" sz="2400" b="1" dirty="0"/>
              <a:t>Regular Eye Exams: </a:t>
            </a:r>
            <a:r>
              <a:rPr lang="en-GB" sz="2400" dirty="0"/>
              <a:t>Early detection is key</a:t>
            </a:r>
            <a:endParaRPr lang="en-GB" sz="1600" dirty="0"/>
          </a:p>
          <a:p>
            <a:pPr marL="285750" indent="-285750">
              <a:buSzPct val="75000"/>
              <a:buBlip>
                <a:blip r:embed="rId11"/>
              </a:buBlip>
            </a:pPr>
            <a:endParaRPr lang="en-GB" sz="1600" dirty="0"/>
          </a:p>
          <a:p>
            <a:pPr marL="342900" indent="-342900">
              <a:buSzPct val="75000"/>
              <a:buBlip>
                <a:blip r:embed="rId11"/>
              </a:buBlip>
            </a:pPr>
            <a:r>
              <a:rPr lang="en-GB" sz="2400" b="1" dirty="0"/>
              <a:t>Limit Screen Time: </a:t>
            </a:r>
            <a:r>
              <a:rPr lang="en-GB" sz="2400" dirty="0"/>
              <a:t>Use the 20-20-20 rule</a:t>
            </a:r>
            <a:endParaRPr lang="en-GB" sz="1600" dirty="0"/>
          </a:p>
          <a:p>
            <a:pPr marL="285750" indent="-285750">
              <a:buSzPct val="75000"/>
              <a:buBlip>
                <a:blip r:embed="rId11"/>
              </a:buBlip>
            </a:pPr>
            <a:endParaRPr lang="en-GB" sz="1600" dirty="0"/>
          </a:p>
          <a:p>
            <a:pPr marL="342900" indent="-342900">
              <a:buSzPct val="75000"/>
              <a:buBlip>
                <a:blip r:embed="rId11"/>
              </a:buBlip>
            </a:pPr>
            <a:r>
              <a:rPr lang="en-GB" sz="2400" b="1" dirty="0"/>
              <a:t>Encourage Outdoor Play: </a:t>
            </a:r>
            <a:r>
              <a:rPr lang="en-GB" sz="2400" dirty="0"/>
              <a:t>Helps prevent </a:t>
            </a:r>
            <a:r>
              <a:rPr lang="en-GB" sz="2400" dirty="0" err="1"/>
              <a:t>nearsightedness</a:t>
            </a:r>
            <a:endParaRPr lang="en-GB" sz="1600" dirty="0"/>
          </a:p>
          <a:p>
            <a:pPr marL="285750" indent="-285750">
              <a:buSzPct val="75000"/>
              <a:buBlip>
                <a:blip r:embed="rId11"/>
              </a:buBlip>
            </a:pPr>
            <a:endParaRPr lang="en-GB" sz="1600" dirty="0"/>
          </a:p>
          <a:p>
            <a:pPr marL="342900" indent="-342900">
              <a:buSzPct val="75000"/>
              <a:buBlip>
                <a:blip r:embed="rId11"/>
              </a:buBlip>
            </a:pPr>
            <a:r>
              <a:rPr lang="en-GB" sz="2400" b="1" dirty="0"/>
              <a:t>Nutrition: </a:t>
            </a:r>
            <a:r>
              <a:rPr lang="en-GB" sz="2400" dirty="0"/>
              <a:t>Include vitamin-rich, eye-friendly foods</a:t>
            </a:r>
            <a:endParaRPr lang="en-GB" sz="1600" dirty="0"/>
          </a:p>
          <a:p>
            <a:pPr marL="285750" indent="-285750">
              <a:buSzPct val="75000"/>
              <a:buBlip>
                <a:blip r:embed="rId11"/>
              </a:buBlip>
            </a:pPr>
            <a:endParaRPr lang="en-GB" sz="1600" dirty="0"/>
          </a:p>
          <a:p>
            <a:pPr marL="342900" indent="-342900">
              <a:buSzPct val="75000"/>
              <a:buBlip>
                <a:blip r:embed="rId11"/>
              </a:buBlip>
            </a:pPr>
            <a:r>
              <a:rPr lang="en-GB" sz="2400" b="1" dirty="0"/>
              <a:t>Eye Safety: </a:t>
            </a:r>
            <a:r>
              <a:rPr lang="en-GB" sz="2400" dirty="0"/>
              <a:t>Use sunglasses and sports goggles</a:t>
            </a:r>
            <a:endParaRPr lang="en-GB" sz="1600" dirty="0"/>
          </a:p>
          <a:p>
            <a:pPr marL="285750" indent="-285750">
              <a:buSzPct val="75000"/>
              <a:buBlip>
                <a:blip r:embed="rId11"/>
              </a:buBlip>
            </a:pPr>
            <a:endParaRPr lang="en-GB" sz="1600" dirty="0"/>
          </a:p>
          <a:p>
            <a:pPr marL="342900" indent="-342900">
              <a:buSzPct val="75000"/>
              <a:buBlip>
                <a:blip r:embed="rId11"/>
              </a:buBlip>
            </a:pPr>
            <a:r>
              <a:rPr lang="en-GB" sz="2400" b="1" dirty="0"/>
              <a:t>Hygiene: </a:t>
            </a:r>
            <a:r>
              <a:rPr lang="en-GB" sz="2400" dirty="0"/>
              <a:t>Handwashing and avoid rubbing eyes</a:t>
            </a:r>
            <a:endParaRPr lang="en-GB" sz="2400" b="1" dirty="0"/>
          </a:p>
        </p:txBody>
      </p:sp>
      <p:pic>
        <p:nvPicPr>
          <p:cNvPr id="28" name="Picture 27">
            <a:hlinkClick r:id="rId12"/>
            <a:extLst>
              <a:ext uri="{FF2B5EF4-FFF2-40B4-BE49-F238E27FC236}">
                <a16:creationId xmlns:a16="http://schemas.microsoft.com/office/drawing/2014/main" id="{4B32F646-1509-4E30-A33A-860DB4AAA2ED}"/>
              </a:ext>
            </a:extLst>
          </p:cNvPr>
          <p:cNvPicPr>
            <a:picLocks noChangeAspect="1"/>
          </p:cNvPicPr>
          <p:nvPr/>
        </p:nvPicPr>
        <p:blipFill>
          <a:blip r:embed="rId13"/>
          <a:stretch>
            <a:fillRect/>
          </a:stretch>
        </p:blipFill>
        <p:spPr>
          <a:xfrm>
            <a:off x="9370421" y="5743193"/>
            <a:ext cx="2821579" cy="914400"/>
          </a:xfrm>
          <a:prstGeom prst="rect">
            <a:avLst/>
          </a:prstGeom>
        </p:spPr>
      </p:pic>
    </p:spTree>
    <p:extLst>
      <p:ext uri="{BB962C8B-B14F-4D97-AF65-F5344CB8AC3E}">
        <p14:creationId xmlns:p14="http://schemas.microsoft.com/office/powerpoint/2010/main" val="24953916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1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5920"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pic>
        <p:nvPicPr>
          <p:cNvPr id="11" name="Picture 10">
            <a:extLst>
              <a:ext uri="{FF2B5EF4-FFF2-40B4-BE49-F238E27FC236}">
                <a16:creationId xmlns:a16="http://schemas.microsoft.com/office/drawing/2014/main" id="{BBB30391-CE83-4C63-A60A-A9F07975EE5C}"/>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3" name="Picture 12">
            <a:extLst>
              <a:ext uri="{FF2B5EF4-FFF2-40B4-BE49-F238E27FC236}">
                <a16:creationId xmlns:a16="http://schemas.microsoft.com/office/drawing/2014/main" id="{03974229-060A-4E20-A398-9C522510F14B}"/>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0" y="0"/>
            <a:ext cx="8775700" cy="4918250"/>
          </a:xfrm>
          <a:prstGeom prst="rect">
            <a:avLst/>
          </a:prstGeom>
        </p:spPr>
      </p:pic>
      <p:sp>
        <p:nvSpPr>
          <p:cNvPr id="14" name="Google Shape;593;p39">
            <a:extLst>
              <a:ext uri="{FF2B5EF4-FFF2-40B4-BE49-F238E27FC236}">
                <a16:creationId xmlns:a16="http://schemas.microsoft.com/office/drawing/2014/main" id="{34CB1E8D-5974-41DB-8E27-1D8A4E6FB376}"/>
              </a:ext>
            </a:extLst>
          </p:cNvPr>
          <p:cNvSpPr txBox="1"/>
          <p:nvPr/>
        </p:nvSpPr>
        <p:spPr>
          <a:xfrm>
            <a:off x="8978900" y="1415959"/>
            <a:ext cx="2850711" cy="2437590"/>
          </a:xfrm>
          <a:prstGeom prst="rect">
            <a:avLst/>
          </a:prstGeom>
          <a:noFill/>
          <a:ln>
            <a:noFill/>
          </a:ln>
        </p:spPr>
        <p:txBody>
          <a:bodyPr spcFirstLastPara="1" wrap="square" lIns="0" tIns="0" rIns="0" bIns="0" anchor="t" anchorCtr="0">
            <a:spAutoFit/>
          </a:bodyPr>
          <a:lstStyle/>
          <a:p>
            <a:pPr algn="ctr">
              <a:lnSpc>
                <a:spcPct val="120000"/>
              </a:lnSpc>
            </a:pPr>
            <a:r>
              <a:rPr lang="en-US" sz="6600" b="1" dirty="0">
                <a:solidFill>
                  <a:srgbClr val="C00000"/>
                </a:solidFill>
                <a:latin typeface="Barlow SemiBold" panose="00000700000000000000" pitchFamily="2" charset="0"/>
                <a:ea typeface="Libre Baskerville"/>
                <a:cs typeface="Libre Baskerville"/>
                <a:sym typeface="Libre Baskerville"/>
              </a:rPr>
              <a:t>THANK</a:t>
            </a:r>
          </a:p>
          <a:p>
            <a:pPr algn="ctr">
              <a:lnSpc>
                <a:spcPct val="120000"/>
              </a:lnSpc>
            </a:pPr>
            <a:r>
              <a:rPr lang="en-US" sz="6600" b="1" dirty="0">
                <a:solidFill>
                  <a:srgbClr val="C00000"/>
                </a:solidFill>
                <a:latin typeface="Barlow SemiBold" panose="00000700000000000000" pitchFamily="2" charset="0"/>
                <a:ea typeface="Libre Baskerville"/>
                <a:cs typeface="Libre Baskerville"/>
                <a:sym typeface="Libre Baskerville"/>
              </a:rPr>
              <a:t>YOU!</a:t>
            </a:r>
            <a:endParaRPr lang="en-US" sz="1100" b="1" dirty="0">
              <a:solidFill>
                <a:srgbClr val="C00000"/>
              </a:solidFill>
              <a:latin typeface="Barlow SemiBold" panose="00000700000000000000" pitchFamily="2" charset="0"/>
            </a:endParaRPr>
          </a:p>
        </p:txBody>
      </p:sp>
      <p:cxnSp>
        <p:nvCxnSpPr>
          <p:cNvPr id="15" name="Google Shape;599;p39">
            <a:extLst>
              <a:ext uri="{FF2B5EF4-FFF2-40B4-BE49-F238E27FC236}">
                <a16:creationId xmlns:a16="http://schemas.microsoft.com/office/drawing/2014/main" id="{24FE11F0-77F8-442A-B307-A64E908E8DFF}"/>
              </a:ext>
            </a:extLst>
          </p:cNvPr>
          <p:cNvCxnSpPr>
            <a:cxnSpLocks/>
          </p:cNvCxnSpPr>
          <p:nvPr/>
        </p:nvCxnSpPr>
        <p:spPr>
          <a:xfrm>
            <a:off x="0" y="4930810"/>
            <a:ext cx="12192000" cy="0"/>
          </a:xfrm>
          <a:prstGeom prst="straightConnector1">
            <a:avLst/>
          </a:prstGeom>
          <a:noFill/>
          <a:ln w="38100" cap="flat" cmpd="sng">
            <a:solidFill>
              <a:srgbClr val="C00000"/>
            </a:solidFill>
            <a:prstDash val="solid"/>
            <a:round/>
            <a:headEnd type="none" w="sm" len="sm"/>
            <a:tailEnd type="none" w="sm" len="sm"/>
          </a:ln>
        </p:spPr>
      </p:cxnSp>
      <p:pic>
        <p:nvPicPr>
          <p:cNvPr id="16" name="Picture 15">
            <a:hlinkClick r:id="rId9"/>
            <a:extLst>
              <a:ext uri="{FF2B5EF4-FFF2-40B4-BE49-F238E27FC236}">
                <a16:creationId xmlns:a16="http://schemas.microsoft.com/office/drawing/2014/main" id="{85DA8B4B-D38E-4B23-81D9-02A8BE51CC23}"/>
              </a:ext>
            </a:extLst>
          </p:cNvPr>
          <p:cNvPicPr>
            <a:picLocks noChangeAspect="1"/>
          </p:cNvPicPr>
          <p:nvPr/>
        </p:nvPicPr>
        <p:blipFill>
          <a:blip r:embed="rId10"/>
          <a:stretch>
            <a:fillRect/>
          </a:stretch>
        </p:blipFill>
        <p:spPr>
          <a:xfrm>
            <a:off x="9370421" y="5743193"/>
            <a:ext cx="2821579" cy="914400"/>
          </a:xfrm>
          <a:prstGeom prst="rect">
            <a:avLst/>
          </a:prstGeom>
        </p:spPr>
      </p:pic>
      <p:sp>
        <p:nvSpPr>
          <p:cNvPr id="19" name="Rectangle: Rounded Corners 18">
            <a:extLst>
              <a:ext uri="{FF2B5EF4-FFF2-40B4-BE49-F238E27FC236}">
                <a16:creationId xmlns:a16="http://schemas.microsoft.com/office/drawing/2014/main" id="{49DA1D1A-3FDE-41A5-95C8-22C66CF67106}"/>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ectangle 19">
            <a:extLst>
              <a:ext uri="{FF2B5EF4-FFF2-40B4-BE49-F238E27FC236}">
                <a16:creationId xmlns:a16="http://schemas.microsoft.com/office/drawing/2014/main" id="{D19FED52-CAEC-462E-A7B6-604A35730F09}"/>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1" name="Rectangle 20">
            <a:extLst>
              <a:ext uri="{FF2B5EF4-FFF2-40B4-BE49-F238E27FC236}">
                <a16:creationId xmlns:a16="http://schemas.microsoft.com/office/drawing/2014/main" id="{8C75A1F2-711B-4AE7-A48D-2F7A5435E74C}"/>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sp>
        <p:nvSpPr>
          <p:cNvPr id="17" name="Rectangle 16">
            <a:extLst>
              <a:ext uri="{FF2B5EF4-FFF2-40B4-BE49-F238E27FC236}">
                <a16:creationId xmlns:a16="http://schemas.microsoft.com/office/drawing/2014/main" id="{9A9D4B1A-4307-4B35-BE8F-FC9FECA49550}"/>
              </a:ext>
            </a:extLst>
          </p:cNvPr>
          <p:cNvSpPr/>
          <p:nvPr/>
        </p:nvSpPr>
        <p:spPr>
          <a:xfrm>
            <a:off x="2988732" y="4992510"/>
            <a:ext cx="6214536" cy="830997"/>
          </a:xfrm>
          <a:prstGeom prst="rect">
            <a:avLst/>
          </a:prstGeom>
        </p:spPr>
        <p:txBody>
          <a:bodyPr wrap="square">
            <a:spAutoFit/>
          </a:bodyPr>
          <a:lstStyle/>
          <a:p>
            <a:pPr marL="0" lvl="0" indent="0" algn="ctr"/>
            <a:r>
              <a:rPr lang="en-GB" sz="2400" dirty="0">
                <a:solidFill>
                  <a:schemeClr val="tx1"/>
                </a:solidFill>
              </a:rPr>
              <a:t>Made possible with a generous donation by: </a:t>
            </a:r>
          </a:p>
          <a:p>
            <a:pPr marL="0" lvl="0" indent="0" algn="ctr"/>
            <a:r>
              <a:rPr lang="en-GB" sz="2400" b="1" dirty="0">
                <a:solidFill>
                  <a:schemeClr val="tx1"/>
                </a:solidFill>
                <a:hlinkClick r:id="rId11">
                  <a:extLst>
                    <a:ext uri="{A12FA001-AC4F-418D-AE19-62706E023703}">
                      <ahyp:hlinkClr xmlns:ahyp="http://schemas.microsoft.com/office/drawing/2018/hyperlinkcolor" val="tx"/>
                    </a:ext>
                  </a:extLst>
                </a:hlinkClick>
              </a:rPr>
              <a:t>The Bausch Health Foundation</a:t>
            </a:r>
            <a:endParaRPr lang="en-GB" sz="2400" b="1" dirty="0">
              <a:solidFill>
                <a:schemeClr val="tx1"/>
              </a:solidFill>
            </a:endParaRPr>
          </a:p>
        </p:txBody>
      </p:sp>
      <p:pic>
        <p:nvPicPr>
          <p:cNvPr id="18" name="Graphic 17">
            <a:hlinkClick r:id="rId11"/>
            <a:extLst>
              <a:ext uri="{FF2B5EF4-FFF2-40B4-BE49-F238E27FC236}">
                <a16:creationId xmlns:a16="http://schemas.microsoft.com/office/drawing/2014/main" id="{D3445B4C-32FF-4F0A-B867-F6DE0F9CAC1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166659" y="5915113"/>
            <a:ext cx="3858683" cy="246401"/>
          </a:xfrm>
          <a:prstGeom prst="rect">
            <a:avLst/>
          </a:prstGeom>
        </p:spPr>
      </p:pic>
      <p:sp>
        <p:nvSpPr>
          <p:cNvPr id="22" name="Rectangle 21">
            <a:extLst>
              <a:ext uri="{FF2B5EF4-FFF2-40B4-BE49-F238E27FC236}">
                <a16:creationId xmlns:a16="http://schemas.microsoft.com/office/drawing/2014/main" id="{D9386C85-F698-4AA7-8A92-8896A31F4BA1}"/>
              </a:ext>
            </a:extLst>
          </p:cNvPr>
          <p:cNvSpPr/>
          <p:nvPr/>
        </p:nvSpPr>
        <p:spPr>
          <a:xfrm>
            <a:off x="4035042" y="6302747"/>
            <a:ext cx="4059125" cy="461665"/>
          </a:xfrm>
          <a:prstGeom prst="rect">
            <a:avLst/>
          </a:prstGeom>
        </p:spPr>
        <p:txBody>
          <a:bodyPr wrap="square">
            <a:spAutoFit/>
          </a:bodyPr>
          <a:lstStyle/>
          <a:p>
            <a:pPr marL="114300" indent="0">
              <a:buNone/>
            </a:pPr>
            <a:r>
              <a:rPr lang="en-US" sz="2400" dirty="0"/>
              <a:t>Visit us at </a:t>
            </a:r>
            <a:r>
              <a:rPr lang="en-US" sz="2400" b="1" dirty="0">
                <a:solidFill>
                  <a:srgbClr val="C00000"/>
                </a:solidFill>
                <a:hlinkClick r:id="rId9">
                  <a:extLst>
                    <a:ext uri="{A12FA001-AC4F-418D-AE19-62706E023703}">
                      <ahyp:hlinkClr xmlns:ahyp="http://schemas.microsoft.com/office/drawing/2018/hyperlinkcolor" val="tx"/>
                    </a:ext>
                  </a:extLst>
                </a:hlinkClick>
              </a:rPr>
              <a:t>www.HDEIA.org</a:t>
            </a:r>
            <a:endParaRPr lang="en-US" sz="2400" b="1" dirty="0">
              <a:solidFill>
                <a:srgbClr val="C00000"/>
              </a:solidFill>
            </a:endParaRPr>
          </a:p>
        </p:txBody>
      </p:sp>
      <p:pic>
        <p:nvPicPr>
          <p:cNvPr id="3" name="slide 5 hindi">
            <a:hlinkClick r:id="" action="ppaction://media"/>
            <a:extLst>
              <a:ext uri="{FF2B5EF4-FFF2-40B4-BE49-F238E27FC236}">
                <a16:creationId xmlns:a16="http://schemas.microsoft.com/office/drawing/2014/main" id="{05455F3F-09BC-4567-B059-C92358DD98D7}"/>
              </a:ext>
            </a:extLst>
          </p:cNvPr>
          <p:cNvPicPr>
            <a:picLocks noChangeAspect="1"/>
          </p:cNvPicPr>
          <p:nvPr>
            <a:audioFile r:link="rId2"/>
            <p:extLst>
              <p:ext uri="{DAA4B4D4-6D71-4841-9C94-3DE7FCFB9230}">
                <p14:media xmlns:p14="http://schemas.microsoft.com/office/powerpoint/2010/main" r:embed="rId1"/>
              </p:ext>
            </p:extLst>
          </p:nvPr>
        </p:nvPicPr>
        <p:blipFill>
          <a:blip r:embed="rId14">
            <a:extLst>
              <a:ext uri="{BEBA8EAE-BF5A-486C-A8C5-ECC9F3942E4B}">
                <a14:imgProps xmlns:a14="http://schemas.microsoft.com/office/drawing/2010/main">
                  <a14:imgLayer r:embed="rId15">
                    <a14:imgEffect>
                      <a14:brightnessContrast bright="-40000" contrast="40000"/>
                    </a14:imgEffect>
                  </a14:imgLayer>
                </a14:imgProps>
              </a:ext>
            </a:extLst>
          </a:blip>
          <a:stretch>
            <a:fillRect/>
          </a:stretch>
        </p:blipFill>
        <p:spPr>
          <a:xfrm>
            <a:off x="299307" y="6059433"/>
            <a:ext cx="158400" cy="158400"/>
          </a:xfrm>
          <a:prstGeom prst="rect">
            <a:avLst/>
          </a:prstGeom>
        </p:spPr>
      </p:pic>
      <p:pic>
        <p:nvPicPr>
          <p:cNvPr id="5" name="Slide_Spanish_5">
            <a:hlinkClick r:id="" action="ppaction://media"/>
            <a:extLst>
              <a:ext uri="{FF2B5EF4-FFF2-40B4-BE49-F238E27FC236}">
                <a16:creationId xmlns:a16="http://schemas.microsoft.com/office/drawing/2014/main" id="{2F9F4B0B-9ADB-4495-BB56-BF874BD926A1}"/>
              </a:ext>
            </a:extLst>
          </p:cNvPr>
          <p:cNvPicPr>
            <a:picLocks noChangeAspect="1"/>
          </p:cNvPicPr>
          <p:nvPr>
            <a:audioFile r:link="rId4"/>
            <p:extLst>
              <p:ext uri="{DAA4B4D4-6D71-4841-9C94-3DE7FCFB9230}">
                <p14:media xmlns:p14="http://schemas.microsoft.com/office/powerpoint/2010/main" r:embed="rId3"/>
              </p:ext>
            </p:extLst>
          </p:nvPr>
        </p:nvPicPr>
        <p:blipFill>
          <a:blip r:embed="rId14">
            <a:extLst>
              <a:ext uri="{BEBA8EAE-BF5A-486C-A8C5-ECC9F3942E4B}">
                <a14:imgProps xmlns:a14="http://schemas.microsoft.com/office/drawing/2010/main">
                  <a14:imgLayer r:embed="rId15">
                    <a14:imgEffect>
                      <a14:brightnessContrast bright="-40000" contrast="40000"/>
                    </a14:imgEffect>
                  </a14:imgLayer>
                </a14:imgProps>
              </a:ext>
            </a:extLst>
          </a:blip>
          <a:stretch>
            <a:fillRect/>
          </a:stretch>
        </p:blipFill>
        <p:spPr>
          <a:xfrm>
            <a:off x="299307" y="6289794"/>
            <a:ext cx="158400" cy="158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3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7319"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44B90B4F-68A6-4BB1-9768-2D6F1CCD8A80}"/>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8" name="Rectangle: Rounded Corners 27">
            <a:extLst>
              <a:ext uri="{FF2B5EF4-FFF2-40B4-BE49-F238E27FC236}">
                <a16:creationId xmlns:a16="http://schemas.microsoft.com/office/drawing/2014/main" id="{8DE12A35-B275-41BE-9143-480F7A776121}"/>
              </a:ext>
            </a:extLst>
          </p:cNvPr>
          <p:cNvSpPr/>
          <p:nvPr/>
        </p:nvSpPr>
        <p:spPr>
          <a:xfrm>
            <a:off x="486856" y="1341795"/>
            <a:ext cx="11218288" cy="4393349"/>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Rectangle: Top Corners Rounded 21">
            <a:extLst>
              <a:ext uri="{FF2B5EF4-FFF2-40B4-BE49-F238E27FC236}">
                <a16:creationId xmlns:a16="http://schemas.microsoft.com/office/drawing/2014/main" id="{F9E1C76D-2FEC-4581-8733-D45E99BD9F40}"/>
              </a:ext>
            </a:extLst>
          </p:cNvPr>
          <p:cNvSpPr/>
          <p:nvPr/>
        </p:nvSpPr>
        <p:spPr>
          <a:xfrm rot="10800000">
            <a:off x="1377951" y="1"/>
            <a:ext cx="9436100" cy="1257300"/>
          </a:xfrm>
          <a:prstGeom prst="round2SameRect">
            <a:avLst/>
          </a:prstGeom>
          <a:solidFill>
            <a:schemeClr val="bg1"/>
          </a:solidFill>
          <a:ln>
            <a:noFill/>
          </a:ln>
          <a:effectLst>
            <a:outerShdw blurRad="1651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5494145F-EEF5-40DC-8C5D-0D5159958EA3}"/>
              </a:ext>
            </a:extLst>
          </p:cNvPr>
          <p:cNvSpPr/>
          <p:nvPr/>
        </p:nvSpPr>
        <p:spPr>
          <a:xfrm rot="5400000">
            <a:off x="6024880" y="-2907030"/>
            <a:ext cx="142240" cy="59563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Rectangle 1">
            <a:extLst>
              <a:ext uri="{FF2B5EF4-FFF2-40B4-BE49-F238E27FC236}">
                <a16:creationId xmlns:a16="http://schemas.microsoft.com/office/drawing/2014/main" id="{127FEE11-464D-45CF-B517-DD2CA995CAF4}"/>
              </a:ext>
            </a:extLst>
          </p:cNvPr>
          <p:cNvSpPr/>
          <p:nvPr/>
        </p:nvSpPr>
        <p:spPr>
          <a:xfrm>
            <a:off x="1142198" y="1786209"/>
            <a:ext cx="9907604" cy="3416320"/>
          </a:xfrm>
          <a:prstGeom prst="rect">
            <a:avLst/>
          </a:prstGeom>
        </p:spPr>
        <p:txBody>
          <a:bodyPr wrap="square">
            <a:spAutoFit/>
          </a:bodyPr>
          <a:lstStyle/>
          <a:p>
            <a:r>
              <a:rPr lang="en-GB" sz="2400" b="1" dirty="0"/>
              <a:t>1. What’s the difference between a </a:t>
            </a:r>
            <a:r>
              <a:rPr lang="en-GB" sz="2400" b="1" dirty="0" err="1"/>
              <a:t>pediatric</a:t>
            </a:r>
            <a:r>
              <a:rPr lang="en-GB" sz="2400" b="1" dirty="0"/>
              <a:t> optometrist and a </a:t>
            </a:r>
            <a:r>
              <a:rPr lang="en-GB" sz="2400" b="1" dirty="0" err="1"/>
              <a:t>pediatric</a:t>
            </a:r>
            <a:r>
              <a:rPr lang="en-GB" sz="2400" b="1" dirty="0"/>
              <a:t> ophthalmologist—and which one should my child see?</a:t>
            </a:r>
          </a:p>
          <a:p>
            <a:r>
              <a:rPr lang="en-GB" sz="2400" dirty="0"/>
              <a:t>Explains scope of care: optometrists handle routine vision care; ophthalmologists diagnose and treat complex eye diseases and perform surgery.</a:t>
            </a:r>
          </a:p>
          <a:p>
            <a:endParaRPr lang="en-GB" sz="2400" dirty="0"/>
          </a:p>
          <a:p>
            <a:r>
              <a:rPr lang="en-GB" sz="2400" b="1" dirty="0"/>
              <a:t>2. How much screen time is okay for kids?</a:t>
            </a:r>
          </a:p>
          <a:p>
            <a:r>
              <a:rPr lang="en-GB" sz="2400" dirty="0"/>
              <a:t>For kids ages 2–5, no more than 1 hour per day of high-quality content is recommended. Encourage regular breaks for older kids too</a:t>
            </a:r>
          </a:p>
        </p:txBody>
      </p:sp>
      <p:sp>
        <p:nvSpPr>
          <p:cNvPr id="9" name="Title 1">
            <a:extLst>
              <a:ext uri="{FF2B5EF4-FFF2-40B4-BE49-F238E27FC236}">
                <a16:creationId xmlns:a16="http://schemas.microsoft.com/office/drawing/2014/main" id="{E8207CEF-8D43-40A8-93A5-843FBC7D98FA}"/>
              </a:ext>
            </a:extLst>
          </p:cNvPr>
          <p:cNvSpPr txBox="1">
            <a:spLocks/>
          </p:cNvSpPr>
          <p:nvPr/>
        </p:nvSpPr>
        <p:spPr>
          <a:xfrm>
            <a:off x="2186294" y="270604"/>
            <a:ext cx="7819412" cy="77245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GB" dirty="0">
                <a:solidFill>
                  <a:schemeClr val="tx1"/>
                </a:solidFill>
                <a:latin typeface="Barlow SemiBold" panose="00000700000000000000" pitchFamily="2" charset="0"/>
              </a:rPr>
              <a:t>Q and A</a:t>
            </a:r>
          </a:p>
        </p:txBody>
      </p:sp>
      <p:pic>
        <p:nvPicPr>
          <p:cNvPr id="18" name="Picture 17">
            <a:extLst>
              <a:ext uri="{FF2B5EF4-FFF2-40B4-BE49-F238E27FC236}">
                <a16:creationId xmlns:a16="http://schemas.microsoft.com/office/drawing/2014/main" id="{686CBA1A-0D61-4AF7-9CED-8B33F79A7C1C}"/>
              </a:ext>
            </a:extLst>
          </p:cNvPr>
          <p:cNvPicPr>
            <a:picLocks noChangeAspect="1"/>
          </p:cNvPicPr>
          <p:nvPr/>
        </p:nvPicPr>
        <p:blipFill>
          <a:blip r:embed="rId7"/>
          <a:stretch>
            <a:fillRect/>
          </a:stretch>
        </p:blipFill>
        <p:spPr>
          <a:xfrm>
            <a:off x="9370421" y="5743193"/>
            <a:ext cx="2821579" cy="914400"/>
          </a:xfrm>
          <a:prstGeom prst="rect">
            <a:avLst/>
          </a:prstGeom>
        </p:spPr>
      </p:pic>
      <p:sp>
        <p:nvSpPr>
          <p:cNvPr id="19" name="Rectangle: Rounded Corners 18">
            <a:extLst>
              <a:ext uri="{FF2B5EF4-FFF2-40B4-BE49-F238E27FC236}">
                <a16:creationId xmlns:a16="http://schemas.microsoft.com/office/drawing/2014/main" id="{1DCBD9AC-0A80-41A3-B413-390356E3F628}"/>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ectangle 19">
            <a:extLst>
              <a:ext uri="{FF2B5EF4-FFF2-40B4-BE49-F238E27FC236}">
                <a16:creationId xmlns:a16="http://schemas.microsoft.com/office/drawing/2014/main" id="{2B494AB2-99EC-409F-AAE2-C6673E9ADB40}"/>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1" name="Rectangle 20">
            <a:extLst>
              <a:ext uri="{FF2B5EF4-FFF2-40B4-BE49-F238E27FC236}">
                <a16:creationId xmlns:a16="http://schemas.microsoft.com/office/drawing/2014/main" id="{7843E0A7-E2A1-45C3-B9DB-5D4F6EDEF66C}"/>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24" name="Group 23">
            <a:extLst>
              <a:ext uri="{FF2B5EF4-FFF2-40B4-BE49-F238E27FC236}">
                <a16:creationId xmlns:a16="http://schemas.microsoft.com/office/drawing/2014/main" id="{8FA13EA8-E276-4B60-990B-E3846C048447}"/>
              </a:ext>
            </a:extLst>
          </p:cNvPr>
          <p:cNvGrpSpPr/>
          <p:nvPr/>
        </p:nvGrpSpPr>
        <p:grpSpPr>
          <a:xfrm>
            <a:off x="-236840" y="6675119"/>
            <a:ext cx="12708239" cy="182881"/>
            <a:chOff x="-236840" y="6675119"/>
            <a:chExt cx="12708239" cy="182881"/>
          </a:xfrm>
        </p:grpSpPr>
        <p:sp>
          <p:nvSpPr>
            <p:cNvPr id="25" name="Rectangle 24">
              <a:extLst>
                <a:ext uri="{FF2B5EF4-FFF2-40B4-BE49-F238E27FC236}">
                  <a16:creationId xmlns:a16="http://schemas.microsoft.com/office/drawing/2014/main" id="{35274489-1530-4DF1-8705-17975889C9A3}"/>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Parallelogram 25">
              <a:extLst>
                <a:ext uri="{FF2B5EF4-FFF2-40B4-BE49-F238E27FC236}">
                  <a16:creationId xmlns:a16="http://schemas.microsoft.com/office/drawing/2014/main" id="{AE092074-7B96-4BB5-8AC5-6FDE6953CA54}"/>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Parallelogram 26">
              <a:extLst>
                <a:ext uri="{FF2B5EF4-FFF2-40B4-BE49-F238E27FC236}">
                  <a16:creationId xmlns:a16="http://schemas.microsoft.com/office/drawing/2014/main" id="{CD6B120A-04F7-47E3-BF93-6024079155F1}"/>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3" name="Slide_Spanish_45">
            <a:hlinkClick r:id="" action="ppaction://media"/>
            <a:extLst>
              <a:ext uri="{FF2B5EF4-FFF2-40B4-BE49-F238E27FC236}">
                <a16:creationId xmlns:a16="http://schemas.microsoft.com/office/drawing/2014/main" id="{9CE3BEFD-F6B7-429D-8CBB-2187CF6942E9}"/>
              </a:ext>
            </a:extLst>
          </p:cNvPr>
          <p:cNvPicPr>
            <a:picLocks noChangeAspect="1"/>
          </p:cNvPicPr>
          <p:nvPr>
            <a:audioFile r:link="rId2"/>
            <p:extLst>
              <p:ext uri="{DAA4B4D4-6D71-4841-9C94-3DE7FCFB9230}">
                <p14:media xmlns:p14="http://schemas.microsoft.com/office/powerpoint/2010/main" r:embed="rId1"/>
              </p:ext>
            </p:extLst>
          </p:nvPr>
        </p:nvPicPr>
        <p:blipFill>
          <a:blip r:embed="rId8">
            <a:extLst/>
          </a:blip>
          <a:stretch>
            <a:fillRect/>
          </a:stretch>
        </p:blipFill>
        <p:spPr>
          <a:xfrm>
            <a:off x="298845" y="6289794"/>
            <a:ext cx="158400" cy="158400"/>
          </a:xfrm>
          <a:prstGeom prst="rect">
            <a:avLst/>
          </a:prstGeom>
        </p:spPr>
      </p:pic>
      <p:pic>
        <p:nvPicPr>
          <p:cNvPr id="4" name="Slide 4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extLst>
              <a:ext uri="{BEBA8EAE-BF5A-486C-A8C5-ECC9F3942E4B}">
                <a14:imgProps xmlns:a14="http://schemas.microsoft.com/office/drawing/2010/main">
                  <a14:imgLayer r:embed="rId10">
                    <a14:imgEffect>
                      <a14:brightnessContrast bright="-40000" contrast="40000"/>
                    </a14:imgEffect>
                  </a14:imgLayer>
                </a14:imgProps>
              </a:ext>
            </a:extLst>
          </a:blip>
          <a:stretch>
            <a:fillRect/>
          </a:stretch>
        </p:blipFill>
        <p:spPr>
          <a:xfrm>
            <a:off x="298845" y="6059433"/>
            <a:ext cx="158400" cy="158400"/>
          </a:xfrm>
          <a:prstGeom prst="rect">
            <a:avLst/>
          </a:prstGeom>
        </p:spPr>
      </p:pic>
    </p:spTree>
    <p:extLst>
      <p:ext uri="{BB962C8B-B14F-4D97-AF65-F5344CB8AC3E}">
        <p14:creationId xmlns:p14="http://schemas.microsoft.com/office/powerpoint/2010/main" val="27553133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205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4960"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428BEA32-F1B5-48E7-AF1F-920099992FEA}"/>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8" name="Picture 17">
            <a:extLst>
              <a:ext uri="{FF2B5EF4-FFF2-40B4-BE49-F238E27FC236}">
                <a16:creationId xmlns:a16="http://schemas.microsoft.com/office/drawing/2014/main" id="{2317DE08-4501-4D0F-B74F-17A278C4B922}"/>
              </a:ext>
            </a:extLst>
          </p:cNvPr>
          <p:cNvPicPr>
            <a:picLocks noChangeAspect="1"/>
          </p:cNvPicPr>
          <p:nvPr/>
        </p:nvPicPr>
        <p:blipFill>
          <a:blip r:embed="rId7"/>
          <a:stretch>
            <a:fillRect/>
          </a:stretch>
        </p:blipFill>
        <p:spPr>
          <a:xfrm>
            <a:off x="9370421" y="5743193"/>
            <a:ext cx="2821579" cy="914400"/>
          </a:xfrm>
          <a:prstGeom prst="rect">
            <a:avLst/>
          </a:prstGeom>
        </p:spPr>
      </p:pic>
      <p:sp>
        <p:nvSpPr>
          <p:cNvPr id="19" name="Rectangle: Rounded Corners 18">
            <a:extLst>
              <a:ext uri="{FF2B5EF4-FFF2-40B4-BE49-F238E27FC236}">
                <a16:creationId xmlns:a16="http://schemas.microsoft.com/office/drawing/2014/main" id="{A25AFB43-B6D5-490E-946A-8B9F8D1F858F}"/>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ectangle 19">
            <a:extLst>
              <a:ext uri="{FF2B5EF4-FFF2-40B4-BE49-F238E27FC236}">
                <a16:creationId xmlns:a16="http://schemas.microsoft.com/office/drawing/2014/main" id="{84035046-B4C4-4796-8A38-87453A6C0441}"/>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1" name="Rectangle 20">
            <a:extLst>
              <a:ext uri="{FF2B5EF4-FFF2-40B4-BE49-F238E27FC236}">
                <a16:creationId xmlns:a16="http://schemas.microsoft.com/office/drawing/2014/main" id="{52DB05D9-8A7D-486A-8374-51A1837293E2}"/>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24" name="Group 23">
            <a:extLst>
              <a:ext uri="{FF2B5EF4-FFF2-40B4-BE49-F238E27FC236}">
                <a16:creationId xmlns:a16="http://schemas.microsoft.com/office/drawing/2014/main" id="{838723F3-5849-4FB2-9C98-BA244330706D}"/>
              </a:ext>
            </a:extLst>
          </p:cNvPr>
          <p:cNvGrpSpPr/>
          <p:nvPr/>
        </p:nvGrpSpPr>
        <p:grpSpPr>
          <a:xfrm>
            <a:off x="-236840" y="6675119"/>
            <a:ext cx="12708239" cy="182881"/>
            <a:chOff x="-236840" y="6675119"/>
            <a:chExt cx="12708239" cy="182881"/>
          </a:xfrm>
        </p:grpSpPr>
        <p:sp>
          <p:nvSpPr>
            <p:cNvPr id="25" name="Rectangle 24">
              <a:extLst>
                <a:ext uri="{FF2B5EF4-FFF2-40B4-BE49-F238E27FC236}">
                  <a16:creationId xmlns:a16="http://schemas.microsoft.com/office/drawing/2014/main" id="{D029BBE1-F6D4-4495-A6C4-2BE1A9D2863F}"/>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Parallelogram 25">
              <a:extLst>
                <a:ext uri="{FF2B5EF4-FFF2-40B4-BE49-F238E27FC236}">
                  <a16:creationId xmlns:a16="http://schemas.microsoft.com/office/drawing/2014/main" id="{B3DEC307-2ECC-483C-926F-AA0DD9CFD351}"/>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Parallelogram 26">
              <a:extLst>
                <a:ext uri="{FF2B5EF4-FFF2-40B4-BE49-F238E27FC236}">
                  <a16:creationId xmlns:a16="http://schemas.microsoft.com/office/drawing/2014/main" id="{7922256B-3A37-4EBE-8858-DC528C341354}"/>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2" name="Rectangle: Top Corners Rounded 21">
            <a:extLst>
              <a:ext uri="{FF2B5EF4-FFF2-40B4-BE49-F238E27FC236}">
                <a16:creationId xmlns:a16="http://schemas.microsoft.com/office/drawing/2014/main" id="{F08EF0B4-FF82-418C-BF4E-81E24B5F4D35}"/>
              </a:ext>
            </a:extLst>
          </p:cNvPr>
          <p:cNvSpPr/>
          <p:nvPr/>
        </p:nvSpPr>
        <p:spPr>
          <a:xfrm rot="10800000">
            <a:off x="1377951" y="1"/>
            <a:ext cx="9436100" cy="1257300"/>
          </a:xfrm>
          <a:prstGeom prst="round2SameRect">
            <a:avLst/>
          </a:prstGeom>
          <a:solidFill>
            <a:schemeClr val="bg1"/>
          </a:solidFill>
          <a:ln>
            <a:noFill/>
          </a:ln>
          <a:effectLst>
            <a:outerShdw blurRad="1651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Rectangle: Rounded Corners 28">
            <a:extLst>
              <a:ext uri="{FF2B5EF4-FFF2-40B4-BE49-F238E27FC236}">
                <a16:creationId xmlns:a16="http://schemas.microsoft.com/office/drawing/2014/main" id="{CFABB49E-1BBD-4950-8CA2-0F1B2A3909AF}"/>
              </a:ext>
            </a:extLst>
          </p:cNvPr>
          <p:cNvSpPr/>
          <p:nvPr/>
        </p:nvSpPr>
        <p:spPr>
          <a:xfrm>
            <a:off x="486856" y="1351420"/>
            <a:ext cx="11218288" cy="4393349"/>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Rectangle 29">
            <a:extLst>
              <a:ext uri="{FF2B5EF4-FFF2-40B4-BE49-F238E27FC236}">
                <a16:creationId xmlns:a16="http://schemas.microsoft.com/office/drawing/2014/main" id="{736F8F5B-37EC-4E86-9349-F19348C963FD}"/>
              </a:ext>
            </a:extLst>
          </p:cNvPr>
          <p:cNvSpPr/>
          <p:nvPr/>
        </p:nvSpPr>
        <p:spPr>
          <a:xfrm rot="5400000">
            <a:off x="6024880" y="-2907030"/>
            <a:ext cx="142240" cy="59563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Rectangle 30">
            <a:extLst>
              <a:ext uri="{FF2B5EF4-FFF2-40B4-BE49-F238E27FC236}">
                <a16:creationId xmlns:a16="http://schemas.microsoft.com/office/drawing/2014/main" id="{8B193A83-8741-4CB6-99F3-7C3C2F89677C}"/>
              </a:ext>
            </a:extLst>
          </p:cNvPr>
          <p:cNvSpPr/>
          <p:nvPr/>
        </p:nvSpPr>
        <p:spPr>
          <a:xfrm>
            <a:off x="1142198" y="2209266"/>
            <a:ext cx="9907604" cy="2677656"/>
          </a:xfrm>
          <a:prstGeom prst="rect">
            <a:avLst/>
          </a:prstGeom>
        </p:spPr>
        <p:txBody>
          <a:bodyPr wrap="square">
            <a:spAutoFit/>
          </a:bodyPr>
          <a:lstStyle/>
          <a:p>
            <a:r>
              <a:rPr lang="en-GB" sz="2400" b="1" dirty="0"/>
              <a:t>3. My child’s eyes look crossed sometimes—should I be worried?</a:t>
            </a:r>
          </a:p>
          <a:p>
            <a:r>
              <a:rPr lang="en-GB" sz="2400" dirty="0"/>
              <a:t>Occasional misalignment in very young infants can be normal, but persistent crossing after 4–6 months should be checked by a doctor.</a:t>
            </a:r>
          </a:p>
          <a:p>
            <a:endParaRPr lang="en-GB" sz="2400" b="1" dirty="0"/>
          </a:p>
          <a:p>
            <a:r>
              <a:rPr lang="en-GB" sz="2400" b="1" dirty="0"/>
              <a:t>4. Do kids really need sunglasses?</a:t>
            </a:r>
          </a:p>
          <a:p>
            <a:r>
              <a:rPr lang="en-GB" sz="2400" dirty="0"/>
              <a:t>Yes! Sunglasses protect their eyes from harmful UV rays, just like sunscreen protects their skin.</a:t>
            </a:r>
            <a:endParaRPr lang="en-GB" sz="2400" b="1" dirty="0"/>
          </a:p>
        </p:txBody>
      </p:sp>
      <p:sp>
        <p:nvSpPr>
          <p:cNvPr id="32" name="Title 1">
            <a:extLst>
              <a:ext uri="{FF2B5EF4-FFF2-40B4-BE49-F238E27FC236}">
                <a16:creationId xmlns:a16="http://schemas.microsoft.com/office/drawing/2014/main" id="{226F17AA-1240-4BBC-BBBC-0E0DDB8F240F}"/>
              </a:ext>
            </a:extLst>
          </p:cNvPr>
          <p:cNvSpPr txBox="1">
            <a:spLocks/>
          </p:cNvSpPr>
          <p:nvPr/>
        </p:nvSpPr>
        <p:spPr>
          <a:xfrm>
            <a:off x="2186294" y="270604"/>
            <a:ext cx="7819412" cy="77245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GB" dirty="0">
                <a:solidFill>
                  <a:schemeClr val="tx1"/>
                </a:solidFill>
                <a:latin typeface="Barlow SemiBold" panose="00000700000000000000" pitchFamily="2" charset="0"/>
              </a:rPr>
              <a:t>Q and A</a:t>
            </a:r>
          </a:p>
        </p:txBody>
      </p:sp>
      <p:pic>
        <p:nvPicPr>
          <p:cNvPr id="2" name="Slide_Spanish_46">
            <a:hlinkClick r:id="" action="ppaction://media"/>
            <a:extLst>
              <a:ext uri="{FF2B5EF4-FFF2-40B4-BE49-F238E27FC236}">
                <a16:creationId xmlns:a16="http://schemas.microsoft.com/office/drawing/2014/main" id="{2B3D1A87-2056-460D-A4FA-16D9F31EF011}"/>
              </a:ext>
            </a:extLst>
          </p:cNvPr>
          <p:cNvPicPr>
            <a:picLocks noChangeAspect="1"/>
          </p:cNvPicPr>
          <p:nvPr>
            <a:audioFile r:link="rId2"/>
            <p:extLst>
              <p:ext uri="{DAA4B4D4-6D71-4841-9C94-3DE7FCFB9230}">
                <p14:media xmlns:p14="http://schemas.microsoft.com/office/powerpoint/2010/main" r:embed="rId1"/>
              </p:ext>
            </p:extLst>
          </p:nvPr>
        </p:nvPicPr>
        <p:blipFill>
          <a:blip r:embed="rId8">
            <a:extLst/>
          </a:blip>
          <a:stretch>
            <a:fillRect/>
          </a:stretch>
        </p:blipFill>
        <p:spPr>
          <a:xfrm>
            <a:off x="299307" y="6289794"/>
            <a:ext cx="158400" cy="158400"/>
          </a:xfrm>
          <a:prstGeom prst="rect">
            <a:avLst/>
          </a:prstGeom>
        </p:spPr>
      </p:pic>
      <p:pic>
        <p:nvPicPr>
          <p:cNvPr id="3" name="Slide 4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extLst>
              <a:ext uri="{BEBA8EAE-BF5A-486C-A8C5-ECC9F3942E4B}">
                <a14:imgProps xmlns:a14="http://schemas.microsoft.com/office/drawing/2010/main">
                  <a14:imgLayer r:embed="rId10">
                    <a14:imgEffect>
                      <a14:brightnessContrast bright="-40000" contrast="40000"/>
                    </a14:imgEffect>
                  </a14:imgLayer>
                </a14:imgProps>
              </a:ext>
            </a:extLst>
          </a:blip>
          <a:stretch>
            <a:fillRect/>
          </a:stretch>
        </p:blipFill>
        <p:spPr>
          <a:xfrm>
            <a:off x="298846" y="6059433"/>
            <a:ext cx="158400" cy="158400"/>
          </a:xfrm>
          <a:prstGeom prst="rect">
            <a:avLst/>
          </a:prstGeom>
        </p:spPr>
      </p:pic>
    </p:spTree>
    <p:extLst>
      <p:ext uri="{BB962C8B-B14F-4D97-AF65-F5344CB8AC3E}">
        <p14:creationId xmlns:p14="http://schemas.microsoft.com/office/powerpoint/2010/main" val="2357700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116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7760"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58D552E1-D0EA-404C-8CE4-65DC98E71E37}"/>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9" name="Picture 18">
            <a:extLst>
              <a:ext uri="{FF2B5EF4-FFF2-40B4-BE49-F238E27FC236}">
                <a16:creationId xmlns:a16="http://schemas.microsoft.com/office/drawing/2014/main" id="{E2F7A630-2B34-4728-A8DF-B90B458E3741}"/>
              </a:ext>
            </a:extLst>
          </p:cNvPr>
          <p:cNvPicPr>
            <a:picLocks noChangeAspect="1"/>
          </p:cNvPicPr>
          <p:nvPr/>
        </p:nvPicPr>
        <p:blipFill>
          <a:blip r:embed="rId7"/>
          <a:stretch>
            <a:fillRect/>
          </a:stretch>
        </p:blipFill>
        <p:spPr>
          <a:xfrm>
            <a:off x="9370421" y="5743193"/>
            <a:ext cx="2821579" cy="914400"/>
          </a:xfrm>
          <a:prstGeom prst="rect">
            <a:avLst/>
          </a:prstGeom>
        </p:spPr>
      </p:pic>
      <p:sp>
        <p:nvSpPr>
          <p:cNvPr id="20" name="Rectangle: Rounded Corners 19">
            <a:extLst>
              <a:ext uri="{FF2B5EF4-FFF2-40B4-BE49-F238E27FC236}">
                <a16:creationId xmlns:a16="http://schemas.microsoft.com/office/drawing/2014/main" id="{1734704F-69EF-4FF3-B32D-B67DF552ECBA}"/>
              </a:ext>
            </a:extLst>
          </p:cNvPr>
          <p:cNvSpPr/>
          <p:nvPr/>
        </p:nvSpPr>
        <p:spPr>
          <a:xfrm>
            <a:off x="145425" y="5931152"/>
            <a:ext cx="3131175" cy="6453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296791D8-9486-455F-8145-660A5B09E0B5}"/>
              </a:ext>
            </a:extLst>
          </p:cNvPr>
          <p:cNvSpPr/>
          <p:nvPr/>
        </p:nvSpPr>
        <p:spPr>
          <a:xfrm>
            <a:off x="457246" y="6030911"/>
            <a:ext cx="2289552" cy="215444"/>
          </a:xfrm>
          <a:prstGeom prst="rect">
            <a:avLst/>
          </a:prstGeom>
        </p:spPr>
        <p:txBody>
          <a:bodyPr wrap="square">
            <a:spAutoFit/>
          </a:bodyPr>
          <a:lstStyle/>
          <a:p>
            <a:pPr marL="0" lvl="0" indent="0"/>
            <a:r>
              <a:rPr lang="hi-IN" sz="800" dirty="0"/>
              <a:t>हिन्दी</a:t>
            </a:r>
            <a:r>
              <a:rPr lang="en-IN" sz="800" dirty="0"/>
              <a:t> (</a:t>
            </a:r>
            <a:r>
              <a:rPr lang="hi-IN" sz="800" dirty="0"/>
              <a:t>ऑडियो चलाने के लिए आइकन पर क्लिक करें</a:t>
            </a:r>
            <a:r>
              <a:rPr lang="en-IN" sz="800" dirty="0"/>
              <a:t>)</a:t>
            </a:r>
            <a:endParaRPr lang="en-GB" sz="800" dirty="0">
              <a:solidFill>
                <a:schemeClr val="tx1"/>
              </a:solidFill>
            </a:endParaRPr>
          </a:p>
        </p:txBody>
      </p:sp>
      <p:sp>
        <p:nvSpPr>
          <p:cNvPr id="22" name="Rectangle 21">
            <a:extLst>
              <a:ext uri="{FF2B5EF4-FFF2-40B4-BE49-F238E27FC236}">
                <a16:creationId xmlns:a16="http://schemas.microsoft.com/office/drawing/2014/main" id="{5E9E1454-2A97-4A3E-81E4-DC62527320C4}"/>
              </a:ext>
            </a:extLst>
          </p:cNvPr>
          <p:cNvSpPr/>
          <p:nvPr/>
        </p:nvSpPr>
        <p:spPr>
          <a:xfrm>
            <a:off x="457246" y="6261272"/>
            <a:ext cx="2665472" cy="215444"/>
          </a:xfrm>
          <a:prstGeom prst="rect">
            <a:avLst/>
          </a:prstGeom>
        </p:spPr>
        <p:txBody>
          <a:bodyPr wrap="square">
            <a:spAutoFit/>
          </a:bodyPr>
          <a:lstStyle/>
          <a:p>
            <a:pPr marL="0" lvl="0" indent="0"/>
            <a:r>
              <a:rPr lang="en-IN" sz="800" dirty="0" err="1"/>
              <a:t>Español</a:t>
            </a:r>
            <a:r>
              <a:rPr lang="en-IN" sz="800" dirty="0"/>
              <a:t> (</a:t>
            </a:r>
            <a:r>
              <a:rPr lang="es-ES" sz="800" dirty="0"/>
              <a:t>Haz clic en el ícono para reproducir el audio</a:t>
            </a:r>
            <a:r>
              <a:rPr lang="en-IN" sz="800" dirty="0"/>
              <a:t>)</a:t>
            </a:r>
            <a:endParaRPr lang="en-GB" sz="800" dirty="0">
              <a:solidFill>
                <a:schemeClr val="tx1"/>
              </a:solidFill>
            </a:endParaRPr>
          </a:p>
        </p:txBody>
      </p:sp>
      <p:grpSp>
        <p:nvGrpSpPr>
          <p:cNvPr id="25" name="Group 24">
            <a:extLst>
              <a:ext uri="{FF2B5EF4-FFF2-40B4-BE49-F238E27FC236}">
                <a16:creationId xmlns:a16="http://schemas.microsoft.com/office/drawing/2014/main" id="{7CFD64D4-7F87-47F9-B244-95DBFF0EA14E}"/>
              </a:ext>
            </a:extLst>
          </p:cNvPr>
          <p:cNvGrpSpPr/>
          <p:nvPr/>
        </p:nvGrpSpPr>
        <p:grpSpPr>
          <a:xfrm>
            <a:off x="-236840" y="6675119"/>
            <a:ext cx="12708239" cy="182881"/>
            <a:chOff x="-236840" y="6675119"/>
            <a:chExt cx="12708239" cy="182881"/>
          </a:xfrm>
        </p:grpSpPr>
        <p:sp>
          <p:nvSpPr>
            <p:cNvPr id="26" name="Rectangle 25">
              <a:extLst>
                <a:ext uri="{FF2B5EF4-FFF2-40B4-BE49-F238E27FC236}">
                  <a16:creationId xmlns:a16="http://schemas.microsoft.com/office/drawing/2014/main" id="{5E018405-A726-4507-86E1-654B3621AFA1}"/>
                </a:ext>
              </a:extLst>
            </p:cNvPr>
            <p:cNvSpPr/>
            <p:nvPr/>
          </p:nvSpPr>
          <p:spPr>
            <a:xfrm>
              <a:off x="0" y="6675119"/>
              <a:ext cx="9442450" cy="1828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Parallelogram 26">
              <a:extLst>
                <a:ext uri="{FF2B5EF4-FFF2-40B4-BE49-F238E27FC236}">
                  <a16:creationId xmlns:a16="http://schemas.microsoft.com/office/drawing/2014/main" id="{E1C61F59-C45A-4B8A-BB19-2A0DF5B55252}"/>
                </a:ext>
              </a:extLst>
            </p:cNvPr>
            <p:cNvSpPr/>
            <p:nvPr/>
          </p:nvSpPr>
          <p:spPr>
            <a:xfrm>
              <a:off x="-236840" y="6675119"/>
              <a:ext cx="4796139" cy="182881"/>
            </a:xfrm>
            <a:prstGeom prst="parallelogram">
              <a:avLst>
                <a:gd name="adj" fmla="val 36574"/>
              </a:avLst>
            </a:prstGeom>
            <a:solidFill>
              <a:srgbClr val="7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Parallelogram 27">
              <a:extLst>
                <a:ext uri="{FF2B5EF4-FFF2-40B4-BE49-F238E27FC236}">
                  <a16:creationId xmlns:a16="http://schemas.microsoft.com/office/drawing/2014/main" id="{5DB3A0A2-D749-4FCF-BAB8-066295DFE943}"/>
                </a:ext>
              </a:extLst>
            </p:cNvPr>
            <p:cNvSpPr/>
            <p:nvPr/>
          </p:nvSpPr>
          <p:spPr>
            <a:xfrm>
              <a:off x="9131300" y="6675119"/>
              <a:ext cx="3340099" cy="182881"/>
            </a:xfrm>
            <a:prstGeom prst="parallelogram">
              <a:avLst>
                <a:gd name="adj" fmla="val 36574"/>
              </a:avLst>
            </a:prstGeom>
            <a:solidFill>
              <a:srgbClr val="E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3" name="Rectangle: Top Corners Rounded 22">
            <a:extLst>
              <a:ext uri="{FF2B5EF4-FFF2-40B4-BE49-F238E27FC236}">
                <a16:creationId xmlns:a16="http://schemas.microsoft.com/office/drawing/2014/main" id="{719438BD-E5BB-496C-8F99-16EE853E4D6A}"/>
              </a:ext>
            </a:extLst>
          </p:cNvPr>
          <p:cNvSpPr/>
          <p:nvPr/>
        </p:nvSpPr>
        <p:spPr>
          <a:xfrm rot="10800000">
            <a:off x="1377951" y="1"/>
            <a:ext cx="9436100" cy="1257300"/>
          </a:xfrm>
          <a:prstGeom prst="round2SameRect">
            <a:avLst/>
          </a:prstGeom>
          <a:solidFill>
            <a:schemeClr val="bg1"/>
          </a:solidFill>
          <a:ln>
            <a:noFill/>
          </a:ln>
          <a:effectLst>
            <a:outerShdw blurRad="1651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Rectangle: Rounded Corners 29">
            <a:extLst>
              <a:ext uri="{FF2B5EF4-FFF2-40B4-BE49-F238E27FC236}">
                <a16:creationId xmlns:a16="http://schemas.microsoft.com/office/drawing/2014/main" id="{041A215F-1692-42B4-9CF4-161CA43146E3}"/>
              </a:ext>
            </a:extLst>
          </p:cNvPr>
          <p:cNvSpPr/>
          <p:nvPr/>
        </p:nvSpPr>
        <p:spPr>
          <a:xfrm>
            <a:off x="486856" y="1351420"/>
            <a:ext cx="11218288" cy="4393349"/>
          </a:xfrm>
          <a:prstGeom prst="roundRect">
            <a:avLst>
              <a:gd name="adj" fmla="val 8192"/>
            </a:avLst>
          </a:prstGeom>
          <a:solidFill>
            <a:schemeClr val="bg1"/>
          </a:solidFill>
          <a:ln>
            <a:noFill/>
          </a:ln>
          <a:effectLst>
            <a:outerShdw blurRad="2286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Rectangle 30">
            <a:extLst>
              <a:ext uri="{FF2B5EF4-FFF2-40B4-BE49-F238E27FC236}">
                <a16:creationId xmlns:a16="http://schemas.microsoft.com/office/drawing/2014/main" id="{431BBC7D-8B98-4CF0-BEFB-A0C41D6F5A89}"/>
              </a:ext>
            </a:extLst>
          </p:cNvPr>
          <p:cNvSpPr/>
          <p:nvPr/>
        </p:nvSpPr>
        <p:spPr>
          <a:xfrm rot="5400000">
            <a:off x="6024880" y="-2907030"/>
            <a:ext cx="142240" cy="59563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Rectangle 31">
            <a:extLst>
              <a:ext uri="{FF2B5EF4-FFF2-40B4-BE49-F238E27FC236}">
                <a16:creationId xmlns:a16="http://schemas.microsoft.com/office/drawing/2014/main" id="{911E0E63-0421-45EF-AF9B-F832BEDD1E15}"/>
              </a:ext>
            </a:extLst>
          </p:cNvPr>
          <p:cNvSpPr/>
          <p:nvPr/>
        </p:nvSpPr>
        <p:spPr>
          <a:xfrm>
            <a:off x="1142198" y="2209266"/>
            <a:ext cx="9907604" cy="2677656"/>
          </a:xfrm>
          <a:prstGeom prst="rect">
            <a:avLst/>
          </a:prstGeom>
        </p:spPr>
        <p:txBody>
          <a:bodyPr wrap="square">
            <a:spAutoFit/>
          </a:bodyPr>
          <a:lstStyle/>
          <a:p>
            <a:r>
              <a:rPr lang="en-GB" sz="2400" b="1" dirty="0"/>
              <a:t>5. Can my child outgrow farsightedness or </a:t>
            </a:r>
            <a:r>
              <a:rPr lang="en-GB" sz="2400" b="1" dirty="0" err="1"/>
              <a:t>nearsightedness</a:t>
            </a:r>
            <a:r>
              <a:rPr lang="en-GB" sz="2400" b="1" dirty="0"/>
              <a:t>?</a:t>
            </a:r>
          </a:p>
          <a:p>
            <a:r>
              <a:rPr lang="en-GB" sz="2400" dirty="0"/>
              <a:t>Some mild farsightedness may improve with age, but </a:t>
            </a:r>
            <a:r>
              <a:rPr lang="en-GB" sz="2400" dirty="0" err="1"/>
              <a:t>nearsightedness</a:t>
            </a:r>
            <a:r>
              <a:rPr lang="en-GB" sz="2400" dirty="0"/>
              <a:t> (myopia) usually gets worse as children grow.</a:t>
            </a:r>
          </a:p>
          <a:p>
            <a:endParaRPr lang="en-GB" sz="2400" dirty="0"/>
          </a:p>
          <a:p>
            <a:r>
              <a:rPr lang="en-GB" sz="2400" b="1" dirty="0"/>
              <a:t>6. Is it okay for my child to wear blue light glasses?</a:t>
            </a:r>
          </a:p>
          <a:p>
            <a:r>
              <a:rPr lang="en-GB" sz="2400" dirty="0"/>
              <a:t>Blue light glasses are not harmful and may help with screen comfort, but they aren't a substitute for good screen habits</a:t>
            </a:r>
          </a:p>
        </p:txBody>
      </p:sp>
      <p:sp>
        <p:nvSpPr>
          <p:cNvPr id="33" name="Title 1">
            <a:extLst>
              <a:ext uri="{FF2B5EF4-FFF2-40B4-BE49-F238E27FC236}">
                <a16:creationId xmlns:a16="http://schemas.microsoft.com/office/drawing/2014/main" id="{CA14A17A-7B8D-48A8-8110-68477947D778}"/>
              </a:ext>
            </a:extLst>
          </p:cNvPr>
          <p:cNvSpPr txBox="1">
            <a:spLocks/>
          </p:cNvSpPr>
          <p:nvPr/>
        </p:nvSpPr>
        <p:spPr>
          <a:xfrm>
            <a:off x="2186294" y="270604"/>
            <a:ext cx="7819412" cy="77245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GB" dirty="0">
                <a:solidFill>
                  <a:schemeClr val="tx1"/>
                </a:solidFill>
                <a:latin typeface="Barlow SemiBold" panose="00000700000000000000" pitchFamily="2" charset="0"/>
              </a:rPr>
              <a:t>Q and A</a:t>
            </a:r>
          </a:p>
        </p:txBody>
      </p:sp>
      <p:pic>
        <p:nvPicPr>
          <p:cNvPr id="2" name="Slide_Spanish_47">
            <a:hlinkClick r:id="" action="ppaction://media"/>
            <a:extLst>
              <a:ext uri="{FF2B5EF4-FFF2-40B4-BE49-F238E27FC236}">
                <a16:creationId xmlns:a16="http://schemas.microsoft.com/office/drawing/2014/main" id="{D9ED95A8-1126-4735-8688-B42DCEB6D2E7}"/>
              </a:ext>
            </a:extLst>
          </p:cNvPr>
          <p:cNvPicPr>
            <a:picLocks noChangeAspect="1"/>
          </p:cNvPicPr>
          <p:nvPr>
            <a:audioFile r:link="rId2"/>
            <p:extLst>
              <p:ext uri="{DAA4B4D4-6D71-4841-9C94-3DE7FCFB9230}">
                <p14:media xmlns:p14="http://schemas.microsoft.com/office/powerpoint/2010/main" r:embed="rId1"/>
              </p:ext>
            </p:extLst>
          </p:nvPr>
        </p:nvPicPr>
        <p:blipFill>
          <a:blip r:embed="rId8">
            <a:extLst/>
          </a:blip>
          <a:stretch>
            <a:fillRect/>
          </a:stretch>
        </p:blipFill>
        <p:spPr>
          <a:xfrm>
            <a:off x="298845" y="6289794"/>
            <a:ext cx="158400" cy="158400"/>
          </a:xfrm>
          <a:prstGeom prst="rect">
            <a:avLst/>
          </a:prstGeom>
        </p:spPr>
      </p:pic>
      <p:pic>
        <p:nvPicPr>
          <p:cNvPr id="3" name="Slide 4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extLst>
              <a:ext uri="{BEBA8EAE-BF5A-486C-A8C5-ECC9F3942E4B}">
                <a14:imgProps xmlns:a14="http://schemas.microsoft.com/office/drawing/2010/main">
                  <a14:imgLayer r:embed="rId10">
                    <a14:imgEffect>
                      <a14:brightnessContrast bright="-40000" contrast="40000"/>
                    </a14:imgEffect>
                  </a14:imgLayer>
                </a14:imgProps>
              </a:ext>
            </a:extLst>
          </a:blip>
          <a:stretch>
            <a:fillRect/>
          </a:stretch>
        </p:blipFill>
        <p:spPr>
          <a:xfrm>
            <a:off x="298845" y="6059433"/>
            <a:ext cx="158400" cy="158400"/>
          </a:xfrm>
          <a:prstGeom prst="rect">
            <a:avLst/>
          </a:prstGeom>
        </p:spPr>
      </p:pic>
    </p:spTree>
    <p:extLst>
      <p:ext uri="{BB962C8B-B14F-4D97-AF65-F5344CB8AC3E}">
        <p14:creationId xmlns:p14="http://schemas.microsoft.com/office/powerpoint/2010/main" val="9754028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915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1348"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1910</TotalTime>
  <Words>4685</Words>
  <Application>Microsoft Office PowerPoint</Application>
  <PresentationFormat>Widescreen</PresentationFormat>
  <Paragraphs>578</Paragraphs>
  <Slides>47</Slides>
  <Notes>32</Notes>
  <HiddenSlides>3</HiddenSlides>
  <MMClips>94</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47</vt:i4>
      </vt:variant>
    </vt:vector>
  </HeadingPairs>
  <TitlesOfParts>
    <vt:vector size="56" baseType="lpstr">
      <vt:lpstr>Antique Legacy Medium</vt:lpstr>
      <vt:lpstr>Antique Legacy Semibold</vt:lpstr>
      <vt:lpstr>Arial</vt:lpstr>
      <vt:lpstr>Barlow SemiBold</vt:lpstr>
      <vt:lpstr>Libre Baskerville</vt:lpstr>
      <vt:lpstr>Libre Franklin</vt:lpstr>
      <vt:lpstr>Libre Franklin Light</vt:lpstr>
      <vt:lpstr>Play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Eyes on Health: Common Vision Problems in Kids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Medical and Health Organizations</vt:lpstr>
      <vt:lpstr>Medical and Health Organizations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Multi-language patient health webinar presented by Health Diversity Equity and Inclusion Alliance</dc:title>
  <dc:creator>Nirmal M R</dc:creator>
  <cp:lastModifiedBy>M.R. Nirmal</cp:lastModifiedBy>
  <cp:revision>287</cp:revision>
  <dcterms:modified xsi:type="dcterms:W3CDTF">2025-09-08T19:00:03Z</dcterms:modified>
</cp:coreProperties>
</file>